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xls" ContentType="application/vnd.ms-exce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Default Extension="vml" ContentType="application/vnd.openxmlformats-officedocument.vmlDrawing"/>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3"/>
  </p:notesMasterIdLst>
  <p:sldIdLst>
    <p:sldId id="256" r:id="rId2"/>
    <p:sldId id="323" r:id="rId3"/>
    <p:sldId id="324" r:id="rId4"/>
    <p:sldId id="300" r:id="rId5"/>
    <p:sldId id="341" r:id="rId6"/>
    <p:sldId id="343" r:id="rId7"/>
    <p:sldId id="342" r:id="rId8"/>
    <p:sldId id="320" r:id="rId9"/>
    <p:sldId id="301" r:id="rId10"/>
    <p:sldId id="333" r:id="rId11"/>
    <p:sldId id="334" r:id="rId12"/>
    <p:sldId id="335" r:id="rId13"/>
    <p:sldId id="336" r:id="rId14"/>
    <p:sldId id="337" r:id="rId15"/>
    <p:sldId id="338" r:id="rId16"/>
    <p:sldId id="339" r:id="rId17"/>
    <p:sldId id="340" r:id="rId18"/>
    <p:sldId id="321" r:id="rId19"/>
    <p:sldId id="286" r:id="rId20"/>
    <p:sldId id="287" r:id="rId21"/>
    <p:sldId id="270" r:id="rId22"/>
    <p:sldId id="271" r:id="rId23"/>
    <p:sldId id="272" r:id="rId24"/>
    <p:sldId id="273" r:id="rId25"/>
    <p:sldId id="274" r:id="rId26"/>
    <p:sldId id="275" r:id="rId27"/>
    <p:sldId id="276" r:id="rId28"/>
    <p:sldId id="277" r:id="rId29"/>
    <p:sldId id="278" r:id="rId30"/>
    <p:sldId id="279" r:id="rId31"/>
    <p:sldId id="315"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F84CC"/>
    <a:srgbClr val="46FE02"/>
    <a:srgbClr val="CCECFF"/>
    <a:srgbClr val="33CCCC"/>
    <a:srgbClr val="006699"/>
    <a:srgbClr val="003366"/>
    <a:srgbClr val="CC3300"/>
    <a:srgbClr val="FFFF00"/>
    <a:srgbClr val="FF0066"/>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autoAdjust="0"/>
    <p:restoredTop sz="59954" autoAdjust="0"/>
  </p:normalViewPr>
  <p:slideViewPr>
    <p:cSldViewPr>
      <p:cViewPr varScale="1">
        <p:scale>
          <a:sx n="92" d="100"/>
          <a:sy n="92" d="100"/>
        </p:scale>
        <p:origin x="-128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5" d="100"/>
          <a:sy n="125" d="100"/>
        </p:scale>
        <p:origin x="-396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ict"/><Relationship Id="rId2" Type="http://schemas.openxmlformats.org/officeDocument/2006/relationships/image" Target="../media/image2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3EEC8A-3012-954D-97B2-1BB265D5E0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dirty="0" smtClean="0"/>
              <a:t>, you </a:t>
            </a:r>
            <a:r>
              <a:rPr lang="en-US" dirty="0" smtClean="0"/>
              <a:t>are </a:t>
            </a:r>
            <a:r>
              <a:rPr lang="en-US" dirty="0" smtClean="0"/>
              <a:t>going to live the life of a Peering Coordinator.</a:t>
            </a:r>
            <a:endParaRPr lang="en-US" dirty="0" smtClean="0"/>
          </a:p>
          <a:p>
            <a:endParaRPr lang="en-US" dirty="0" smtClean="0"/>
          </a:p>
          <a:p>
            <a:r>
              <a:rPr lang="en-US" dirty="0" smtClean="0"/>
              <a:t>Welcome to the Peering Simulation Game. </a:t>
            </a:r>
          </a:p>
          <a:p>
            <a:endParaRPr lang="en-US" dirty="0" smtClean="0"/>
          </a:p>
          <a:p>
            <a:r>
              <a:rPr lang="en-US" dirty="0" smtClean="0"/>
              <a:t>Four</a:t>
            </a:r>
            <a:r>
              <a:rPr lang="en-US" baseline="0" dirty="0" smtClean="0"/>
              <a:t> of you will join me up here on stage to build an ISP network. You will roll the dice, expand your network, acquire customers and, if you decide to build into Internet Exchange Points, you will negotiate peering.</a:t>
            </a:r>
          </a:p>
          <a:p>
            <a:endParaRPr lang="en-US" baseline="0" dirty="0" smtClean="0"/>
          </a:p>
          <a:p>
            <a:r>
              <a:rPr lang="en-US" baseline="0" dirty="0" smtClean="0"/>
              <a:t>Right here. Live.</a:t>
            </a:r>
          </a:p>
          <a:p>
            <a:endParaRPr lang="en-US" baseline="0" dirty="0" smtClean="0"/>
          </a:p>
          <a:p>
            <a:r>
              <a:rPr lang="en-US" baseline="0" dirty="0" smtClean="0"/>
              <a:t>I’ve done this simulation in about 25 forums around the world and the negotiations heard between the players in the game  </a:t>
            </a:r>
            <a:r>
              <a:rPr lang="en-US" baseline="0" dirty="0" smtClean="0"/>
              <a:t>bear </a:t>
            </a:r>
            <a:r>
              <a:rPr lang="en-US" baseline="0" dirty="0" smtClean="0"/>
              <a:t>a striking resemblance to the negotiations heard in real peering negotiations</a:t>
            </a:r>
            <a:r>
              <a:rPr lang="en-US" baseline="0" dirty="0" smtClean="0"/>
              <a:t>.</a:t>
            </a:r>
          </a:p>
          <a:p>
            <a:r>
              <a:rPr lang="en-US" baseline="0" dirty="0" smtClean="0"/>
              <a:t>---------------</a:t>
            </a:r>
          </a:p>
          <a:p>
            <a:endParaRPr lang="en-US" baseline="0" dirty="0" smtClean="0"/>
          </a:p>
          <a:p>
            <a:r>
              <a:rPr lang="en-US" baseline="0" dirty="0" smtClean="0"/>
              <a:t>How does that sound? Would you like to play the Peering Simulation Game?</a:t>
            </a:r>
          </a:p>
          <a:p>
            <a:endParaRPr lang="en-US" baseline="0" dirty="0" smtClean="0"/>
          </a:p>
          <a:p>
            <a:r>
              <a:rPr lang="en-US" baseline="0" dirty="0" smtClean="0"/>
              <a:t>First, I want to briefly introduce myself so you know who I am,</a:t>
            </a:r>
          </a:p>
          <a:p>
            <a:r>
              <a:rPr lang="en-US" baseline="0" dirty="0" smtClean="0"/>
              <a:t>Second, we are going to learn the lingo, at least enough to allow you to play the game, and then</a:t>
            </a:r>
          </a:p>
          <a:p>
            <a:r>
              <a:rPr lang="en-US" baseline="0" dirty="0" smtClean="0"/>
              <a:t>We play the peering simulation game</a:t>
            </a:r>
            <a:endParaRPr lang="en-US"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Now we are ready to apply the definitions we have just learned by looking holistically at the Internet Peering Ecosystem.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Now to take a giant step back we see that the big “I” Internet consists of a set of ecosystems that I call the Global Peering Ecosystem. The Global Internet Peering Ecosystem has many interconnected Internet regions. You can think of and Internet Region as a country and you’d be mostly correct. </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From my research, I have found that each Internet Region contains three distinct types of species of ISPs, and I will reclaim the following names for each species.  </a:t>
            </a:r>
          </a:p>
          <a:p>
            <a:r>
              <a:rPr lang="en-US">
                <a:latin typeface="Helvetica" charset="0"/>
                <a:ea typeface="Helvetica" charset="0"/>
                <a:cs typeface="Helvetica" charset="0"/>
                <a:sym typeface="Helvetica" charset="0"/>
              </a:rPr>
              <a:t>There are Tier 1 ISPs that have access to the entire Internet Region solely through free peering relationships.</a:t>
            </a:r>
          </a:p>
          <a:p>
            <a:r>
              <a:rPr lang="en-US">
                <a:latin typeface="Helvetica" charset="0"/>
                <a:ea typeface="Helvetica" charset="0"/>
                <a:cs typeface="Helvetica" charset="0"/>
                <a:sym typeface="Helvetica" charset="0"/>
              </a:rPr>
              <a:t>There are Tier 2 ISPs that have to buy transit from someone in order to reach some destinations in the Internet Region.  </a:t>
            </a:r>
          </a:p>
          <a:p>
            <a:r>
              <a:rPr lang="en-US">
                <a:latin typeface="Helvetica" charset="0"/>
                <a:ea typeface="Helvetica" charset="0"/>
                <a:cs typeface="Helvetica" charset="0"/>
                <a:sym typeface="Helvetica" charset="0"/>
              </a:rPr>
              <a:t>And there are Content Providers who do not sell Internet Transit.</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Let’s examine each species in turn.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First, let’s look at the Tier 1 ISP species. </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I have drawn a picture to illustrate its essential characteristics so you can identify them in the wild.</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The Tier 1 ISP sells transit to downstream ISPs and Content Providers, as shown by the lines coming out the bottom and the dollar signs towards the top of these transit lines.  He also Peers with other Tier 1 ISPs in order to reach destinations that aren’t on his network but exist within the Internet Region.</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Since the Tier 1 ISP by definition doesn’t buy transit from anyone to reach any desitnation within the Internet Region, there is no motivation top peer with anyone else.  In fact, there are disincentives to peer with anyone else, since they or their peers would lose revenue by peering with others.</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As a result, the Tier 1 ISP tends to have a “Restrictive Peering Inclination”, as articulated in a “Restrictive Peering Policy”.  The Tier 1 ISPs of course do not call their peering policy a restrictive peering policy; they would use words like ‘We will peer with networks of similar size and scale’, but research has shown that very few true Tier 1 ISPs are openly interested in peering with any other ISPs within the Internet Region in which they are  Tier 1 ISP.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A Tier 2 ISP is just like a Tier 1 ISP except that he has to purchas transit from someone in order to reach some destinations within the Internet Region. These upstream transit connections are shown as the lines going up off the top, to the dollar signs indicating that there is money or something of value exchanged to an upstream. </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The Tier 2 ISP peers openly or selectively with other Tier 2 ISPs and even Content Providers, for the reasons explained earlier.  If peering can reduce its transit costs, improve performance for its customers, increase revenue, or a fitting combination of these, the Tier 2 ISP is generally open to peering.</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For these reasons, you will be able to find Tier 2 ISPs at peering forums, operations conferences, and other forums where they can meet up with each other and try and negotiate peering.</a:t>
            </a:r>
          </a:p>
          <a:p>
            <a:endParaRPr lang="en-US">
              <a:latin typeface="Helvetica" charset="0"/>
              <a:ea typeface="Helvetica" charset="0"/>
              <a:cs typeface="Helvetica" charset="0"/>
              <a:sym typeface="Helvetic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Content Providers don’t sell transit, so they are shown with no lines out the bottom, and only lines up to their upstream transit provider.</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It is important to note that the vast majority of Content Providers are focused on content creation, and may have few or no networking people to talk about peering.  They are often quite happy to buy transit at today’s low prices and let someone else deal with thte delivery of their traffic to the global Internet.</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When we discuss the evolution of the Peering Ecosystem in the U.S. we will see that some large content providers have found value in growing peering tentacles out the side.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So when we put this architecture together we have something that looks like this.</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Note that all traffic not peered at a lower level generates traffic and dollars to the Tier 1 ISPs.  This is one reason it is good to be a Tier 1 ISP.</a:t>
            </a:r>
          </a:p>
          <a:p>
            <a:endParaRPr lang="en-US">
              <a:latin typeface="Helvetica" charset="0"/>
              <a:ea typeface="Helvetica" charset="0"/>
              <a:cs typeface="Helvetica" charset="0"/>
              <a:sym typeface="Helvetic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So now we have a quiz to see if you have absorbed the material.</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Consider the Internet Region above, in which there are two Tier 1 ISPs; ISP X and ISP Y.</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ISP X has a downstream ISP A, and ISP Y has a downstream ISP B who in turn has a content provider customer Content Provider C</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Question 1: What is the definition of Internet Transit?</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Question 2: What is the definition of Peering?</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Question 3: What is the definition of an “Open” peering policy?</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Question 4: What is the definition of a “Selective” peering policy?</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Question 5: What is the definition of a “Restrictive” peering Policy?</a:t>
            </a:r>
          </a:p>
          <a:p>
            <a:endParaRPr lang="en-US">
              <a:latin typeface="Helvetica" charset="0"/>
              <a:ea typeface="Helvetica" charset="0"/>
              <a:cs typeface="Helvetica" charset="0"/>
              <a:sym typeface="Helvetic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Here we will test your understanding of the peering ecosystem and definitions with the typical interactions seen in the wild.</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Question: What will ISP Y most likely respond when Tier 2 ISP B requests peering?</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Answer: ISP Y will respond negatively to the downstreams request. After all, it prefers the revenue generated from handling the downstream ISPs traffic, and decreasing the transit traffic decreases its revenue.</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Question: What will ISP Y most likely respond when Content Provider C requests peering?</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Answer: ISP Y will respond negatively to the downstream Content Provider request. After all, it prefers the revenue generated indirectly from handling the downstream ISPs transit traffic, and decreasing the transit traffic decreases its revenue. Further, by decreasing its downstream ISP’s traffic and revenue, he harms his customer.  There is little or no motivation to support this peering request.</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Question: What will ISP Y most likely respond when Tier 2 ISP A requests peering (remembering that ISP A is the downstream of ISP X)?</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Answer: ISP Y will respond negatively to its Tier 1 peers downstreams ISP request.  While he doesn’t lose revenue by peering with his peers downtreams, he doesn’t gain any benefits, and may irritate his peer, who will lose some revenue.</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Hopefully this provided you with a chance to exercise and test your understanding of the key concepts presented here.</a:t>
            </a:r>
          </a:p>
          <a:p>
            <a:endParaRPr lang="en-US">
              <a:latin typeface="Helvetica" charset="0"/>
              <a:ea typeface="Helvetica" charset="0"/>
              <a:cs typeface="Helvetica" charset="0"/>
              <a:sym typeface="Helvetica" charset="0"/>
            </a:endParaRPr>
          </a:p>
          <a:p>
            <a:endParaRPr lang="en-US">
              <a:latin typeface="Helvetica" charset="0"/>
              <a:ea typeface="Helvetica" charset="0"/>
              <a:cs typeface="Helvetica" charset="0"/>
              <a:sym typeface="Helvetic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we will apply these definitions and live the life of a peering coordinator.</a:t>
            </a:r>
          </a:p>
          <a:p>
            <a:endParaRPr lang="en-US" dirty="0" smtClean="0"/>
          </a:p>
          <a:p>
            <a:r>
              <a:rPr lang="en-US" dirty="0" smtClean="0"/>
              <a:t>First, let’s volunteer our peering coordinators. We need four players</a:t>
            </a:r>
            <a:r>
              <a:rPr lang="en-US" baseline="0" dirty="0" smtClean="0"/>
              <a:t> or teams of players.</a:t>
            </a:r>
            <a:endParaRPr lang="en-US"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four ISPs</a:t>
            </a:r>
            <a:r>
              <a:rPr lang="en-US" baseline="0" dirty="0" smtClean="0"/>
              <a:t> </a:t>
            </a:r>
            <a:r>
              <a:rPr lang="en-US" dirty="0" smtClean="0"/>
              <a:t>in the Peering Simulation Game that we will call ISP A, ISP B, ISP C, and ISP</a:t>
            </a:r>
            <a:r>
              <a:rPr lang="en-US" baseline="0" dirty="0" smtClean="0"/>
              <a:t> D</a:t>
            </a:r>
          </a:p>
          <a:p>
            <a:endParaRPr lang="en-US" baseline="0" dirty="0" smtClean="0"/>
          </a:p>
          <a:p>
            <a:r>
              <a:rPr lang="en-US" baseline="0" dirty="0" smtClean="0"/>
              <a:t>At this stage we bring up the four peering coordinators – only people who have never seen the Peering Simulation Game are allowed to play. Just to keep it fair.</a:t>
            </a:r>
            <a:endParaRPr lang="en-US"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From 1987 to 1998 I</a:t>
            </a:r>
            <a:r>
              <a:rPr lang="en-US" baseline="0" dirty="0" smtClean="0"/>
              <a:t> was involved with </a:t>
            </a:r>
            <a:r>
              <a:rPr lang="en-US" baseline="0" dirty="0" smtClean="0"/>
              <a:t>the </a:t>
            </a:r>
            <a:r>
              <a:rPr lang="en-US" b="1" baseline="0" dirty="0" smtClean="0"/>
              <a:t>NSFNET Project</a:t>
            </a:r>
            <a:r>
              <a:rPr lang="en-US" baseline="0" dirty="0" smtClean="0"/>
              <a:t>, which expanded and operated the core of the Internet at the time. In 1995, as the Internet core went through commercialization, I was given the task of chairing NANOG - the operations forum for the North American Internet. It was an exciting time.</a:t>
            </a:r>
          </a:p>
          <a:p>
            <a:r>
              <a:rPr lang="en-US" baseline="0" dirty="0" smtClean="0"/>
              <a:t>First, the Internet experienced exponential growth, and</a:t>
            </a:r>
          </a:p>
          <a:p>
            <a:r>
              <a:rPr lang="en-US" baseline="0" dirty="0" smtClean="0"/>
              <a:t>Second, my mother started hearing the word Internet and started introducing me as the son who “works on the </a:t>
            </a:r>
            <a:r>
              <a:rPr lang="en-US" baseline="0" dirty="0" err="1" smtClean="0"/>
              <a:t>InterCom</a:t>
            </a:r>
            <a:r>
              <a:rPr lang="en-US" baseline="0" dirty="0" smtClean="0"/>
              <a:t>”, but </a:t>
            </a:r>
          </a:p>
          <a:p>
            <a:r>
              <a:rPr lang="en-US" baseline="0" dirty="0" smtClean="0"/>
              <a:t>Most importantly, chairing NANOG helped me form the foundation relationships that would prove invaluable when I left Michigan to join Jay </a:t>
            </a:r>
            <a:r>
              <a:rPr lang="en-US" baseline="0" dirty="0" err="1" smtClean="0"/>
              <a:t>Adelson</a:t>
            </a:r>
            <a:r>
              <a:rPr lang="en-US" baseline="0" dirty="0" smtClean="0"/>
              <a:t> and Al Avery in building </a:t>
            </a:r>
            <a:r>
              <a:rPr lang="en-US" baseline="0" dirty="0" err="1" smtClean="0"/>
              <a:t>Equinix</a:t>
            </a:r>
            <a:r>
              <a:rPr lang="en-US" baseline="0" dirty="0" smtClean="0"/>
              <a:t> in 1998.</a:t>
            </a:r>
          </a:p>
          <a:p>
            <a:endParaRPr lang="en-US" baseline="0" dirty="0" smtClean="0"/>
          </a:p>
          <a:p>
            <a:r>
              <a:rPr lang="en-US" baseline="0" dirty="0" smtClean="0"/>
              <a:t>As a recently minted MBA, I was now Co-Founder but didn’t have as thorough an </a:t>
            </a:r>
            <a:r>
              <a:rPr lang="en-US" b="1" baseline="0" dirty="0" smtClean="0"/>
              <a:t>understanding of the Internet Peering market </a:t>
            </a:r>
            <a:r>
              <a:rPr lang="en-US" baseline="0" dirty="0" smtClean="0"/>
              <a:t>as Jay and Al did, running the PAIX for all of those years. So it was during those ten years at </a:t>
            </a:r>
            <a:r>
              <a:rPr lang="en-US" baseline="0" dirty="0" err="1" smtClean="0"/>
              <a:t>Equinix</a:t>
            </a:r>
            <a:r>
              <a:rPr lang="en-US" baseline="0" dirty="0" smtClean="0"/>
              <a:t> that my focus was on truly understanding the market – the market for Internet Peering, and more importantly the Internet Peering Ecosystem. </a:t>
            </a:r>
          </a:p>
          <a:p>
            <a:endParaRPr lang="en-US" baseline="0" dirty="0" smtClean="0"/>
          </a:p>
          <a:p>
            <a:r>
              <a:rPr lang="en-US" baseline="0" dirty="0" smtClean="0"/>
              <a:t>So to learn how Internet Peering worked, I went to </a:t>
            </a:r>
            <a:r>
              <a:rPr lang="en-US" b="1" baseline="0" dirty="0" smtClean="0"/>
              <a:t>document the undocumented </a:t>
            </a:r>
            <a:r>
              <a:rPr lang="en-US" baseline="0" dirty="0" smtClean="0"/>
              <a:t>- Why people peer, why they don’t, what were the working definitions of peering and what happens when you peer in another country?, how do ISPs select an IX, etc.  I spoke with a lot of people and traveled to conferences around the world, and documented everything that I learned in the form of white papers. Over ten years these white papers were the resources for Internet Peering that reflect the peering community view of Peering as an Internet Operations topic.</a:t>
            </a:r>
          </a:p>
          <a:p>
            <a:endParaRPr lang="en-US" baseline="0" dirty="0" smtClean="0"/>
          </a:p>
          <a:p>
            <a:r>
              <a:rPr lang="en-US" baseline="0" dirty="0" smtClean="0"/>
              <a:t>When I retired in 2008 I rewrote and updated many of the white papers and continue to make them freely available for the global peering community that was so gracious to share all of that information with me. </a:t>
            </a:r>
          </a:p>
          <a:p>
            <a:endParaRPr lang="en-US" baseline="0" dirty="0" smtClean="0"/>
          </a:p>
          <a:p>
            <a:r>
              <a:rPr lang="en-US" baseline="0" dirty="0" smtClean="0"/>
              <a:t>So that is where I am coming from. As the game plays, I will ask the players questions and share examples of how the game mirrors real peering discussions on the Internet. And in this way, I will </a:t>
            </a:r>
            <a:r>
              <a:rPr lang="en-US" b="1" baseline="0" dirty="0" smtClean="0"/>
              <a:t>use stories to impart some of these two decades of Internet and Peering experience. </a:t>
            </a:r>
            <a:endParaRPr lang="en-US" b="1"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also need a couple</a:t>
            </a:r>
            <a:r>
              <a:rPr lang="en-US" baseline="0" dirty="0" smtClean="0"/>
              <a:t> helpers.  Who wants to be a Tier 1 ISP. All you need to do is extract money from the players and grunt like the knuckle dragging gorillas that you are.</a:t>
            </a:r>
          </a:p>
          <a:p>
            <a:endParaRPr lang="en-US" baseline="0" dirty="0" smtClean="0"/>
          </a:p>
          <a:p>
            <a:r>
              <a:rPr lang="en-US" baseline="0" dirty="0" smtClean="0"/>
              <a:t>And we need an exchange point operator.</a:t>
            </a:r>
          </a:p>
          <a:p>
            <a:endParaRPr lang="en-US" baseline="0" dirty="0" smtClean="0"/>
          </a:p>
          <a:p>
            <a:r>
              <a:rPr lang="en-US" baseline="0" dirty="0" smtClean="0"/>
              <a:t>Now let’s take a look at the game board</a:t>
            </a:r>
            <a:endParaRPr lang="en-US"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B40E0-04A3-B941-BDF7-B5C1D0EE403F}" type="slidenum">
              <a:rPr lang="en-US"/>
              <a:pPr/>
              <a:t>21</a:t>
            </a:fld>
            <a:endParaRPr lang="en-US"/>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Here we have the Peering Simulation </a:t>
            </a:r>
            <a:r>
              <a:rPr lang="en-US" dirty="0" err="1" smtClean="0"/>
              <a:t>gameboard</a:t>
            </a:r>
            <a:r>
              <a:rPr lang="en-US" dirty="0" smtClean="0"/>
              <a:t>.</a:t>
            </a:r>
          </a:p>
          <a:p>
            <a:endParaRPr lang="en-US" dirty="0" smtClean="0"/>
          </a:p>
          <a:p>
            <a:r>
              <a:rPr lang="en-US" dirty="0" smtClean="0"/>
              <a:t>Every square</a:t>
            </a:r>
            <a:r>
              <a:rPr lang="en-US" baseline="0" dirty="0" smtClean="0"/>
              <a:t> represents customer traffic, and each of you already have a square of customer traffic.</a:t>
            </a:r>
          </a:p>
          <a:p>
            <a:endParaRPr lang="en-US" baseline="0" dirty="0" smtClean="0"/>
          </a:p>
          <a:p>
            <a:r>
              <a:rPr lang="en-US" baseline="0" dirty="0" smtClean="0"/>
              <a:t>You will notice around the perimeter are the two Tier 1 ISPs in this Peering Ecosystem – they will be your transit providers.  In this game ISP A and ISP B purchase transit from Transit Provider X, and ISP C and ISP D purchase transit from Transit Provider Y</a:t>
            </a:r>
          </a:p>
          <a:p>
            <a:endParaRPr lang="en-US" baseline="0" dirty="0" smtClean="0"/>
          </a:p>
          <a:p>
            <a:r>
              <a:rPr lang="en-US" baseline="0" dirty="0" smtClean="0"/>
              <a:t>You will also notice that there are four Exchange Points across the board – IX North, IX South, IX East and IX West.</a:t>
            </a:r>
          </a:p>
          <a:p>
            <a:endParaRPr lang="en-US" dirty="0" smtClean="0"/>
          </a:p>
          <a:p>
            <a:r>
              <a:rPr lang="en-US" dirty="0" smtClean="0"/>
              <a:t>On to the 3 rules</a:t>
            </a:r>
            <a:r>
              <a:rPr lang="en-US" baseline="0" dirty="0" smtClean="0"/>
              <a:t> of the game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6CAFF-F95A-5040-8D71-E2694A149611}" type="slidenum">
              <a:rPr lang="en-US"/>
              <a:pPr/>
              <a:t>22</a:t>
            </a:fld>
            <a:endParaRPr lang="en-US"/>
          </a:p>
        </p:txBody>
      </p:sp>
      <p:sp>
        <p:nvSpPr>
          <p:cNvPr id="215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First – the goal</a:t>
            </a:r>
            <a:r>
              <a:rPr lang="en-US" baseline="0" dirty="0" smtClean="0"/>
              <a:t> of the game is to maximize bank holdings.  You make money by acquiring customers (rolling the dice) and you can reduce your transit fees by peering.</a:t>
            </a:r>
          </a:p>
          <a:p>
            <a:endParaRPr lang="en-US" baseline="0" dirty="0" smtClean="0"/>
          </a:p>
          <a:p>
            <a:r>
              <a:rPr lang="en-US" baseline="0" dirty="0" smtClean="0"/>
              <a:t>Second, you get transit revenues of $2000 per square you own, but you pay your transit provider  $1000 in transit fees to reach every square that someone else owns.</a:t>
            </a:r>
          </a:p>
          <a:p>
            <a:endParaRPr lang="en-US" baseline="0" dirty="0" smtClean="0"/>
          </a:p>
          <a:p>
            <a:r>
              <a:rPr lang="en-US" baseline="0" dirty="0" smtClean="0"/>
              <a:t>Finally, if two ISPs are at an exchange point they can negotiate peering.  But there is a cost of peering:</a:t>
            </a:r>
          </a:p>
          <a:p>
            <a:r>
              <a:rPr lang="en-US" baseline="0" dirty="0" smtClean="0"/>
              <a:t>$2000 must be paid to the IX Operator recurring every month, and ISPs must negotiate who pays this fee or if they split it, and</a:t>
            </a:r>
          </a:p>
          <a:p>
            <a:r>
              <a:rPr lang="en-US" baseline="0" dirty="0" smtClean="0"/>
              <a:t>Two turns to roll the dice must be forfeited which represents the engineering expense of building in, coordinating with IX and establishment of peering instead of acquiring customers </a:t>
            </a:r>
          </a:p>
          <a:p>
            <a:endParaRPr lang="en-US" dirty="0" smtClean="0"/>
          </a:p>
          <a:p>
            <a:r>
              <a:rPr lang="en-US" dirty="0" smtClean="0"/>
              <a:t>So $2000 recurring and two lost turns must</a:t>
            </a:r>
            <a:r>
              <a:rPr lang="en-US" baseline="0" dirty="0" smtClean="0"/>
              <a:t> come out from the peering negotiations, and once peering is established, neither party pays transit fees to access each others squares.</a:t>
            </a:r>
          </a:p>
          <a:p>
            <a:endParaRPr lang="en-US" baseline="0" dirty="0" smtClean="0"/>
          </a:p>
          <a:p>
            <a:r>
              <a:rPr lang="en-US" baseline="0" dirty="0" smtClean="0"/>
              <a:t>Note – there is no blocking in this game – multiple players can occupy the same square with no consequences</a:t>
            </a:r>
          </a:p>
          <a:p>
            <a:r>
              <a:rPr lang="en-US" baseline="0" dirty="0" smtClean="0"/>
              <a:t>Note you can roll the dice and move vertically, horizontally or diagonally from any </a:t>
            </a:r>
            <a:r>
              <a:rPr lang="en-US" baseline="0" smtClean="0"/>
              <a:t>of your existing squares.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 would like to</a:t>
            </a:r>
            <a:r>
              <a:rPr lang="en-US" dirty="0" smtClean="0"/>
              <a:t> share with you all </a:t>
            </a:r>
            <a:r>
              <a:rPr lang="en-US" baseline="0" dirty="0" smtClean="0"/>
              <a:t>a </a:t>
            </a:r>
            <a:r>
              <a:rPr lang="en-US" baseline="0" dirty="0" smtClean="0"/>
              <a:t>pointer to some community Internet Peering resources </a:t>
            </a:r>
            <a:r>
              <a:rPr lang="en-US" baseline="0" dirty="0" smtClean="0"/>
              <a:t>that are </a:t>
            </a:r>
            <a:r>
              <a:rPr lang="en-US" baseline="0" dirty="0" smtClean="0"/>
              <a:t>freely available on the </a:t>
            </a:r>
            <a:r>
              <a:rPr lang="en-US" baseline="0" dirty="0" err="1" smtClean="0"/>
              <a:t>DrPeering</a:t>
            </a:r>
            <a:r>
              <a:rPr lang="en-US" baseline="0" dirty="0" smtClean="0"/>
              <a:t> web site. These</a:t>
            </a:r>
            <a:r>
              <a:rPr lang="en-US" baseline="0" dirty="0" smtClean="0"/>
              <a:t> white papers are </a:t>
            </a:r>
            <a:r>
              <a:rPr lang="en-US" baseline="0" dirty="0" smtClean="0"/>
              <a:t>all truly </a:t>
            </a:r>
            <a:r>
              <a:rPr lang="en-US" baseline="0" dirty="0" smtClean="0"/>
              <a:t>free; </a:t>
            </a:r>
            <a:r>
              <a:rPr lang="en-US" baseline="0" dirty="0" smtClean="0"/>
              <a:t>you don’t need</a:t>
            </a:r>
            <a:r>
              <a:rPr lang="en-US" baseline="0" dirty="0" smtClean="0"/>
              <a:t> even to </a:t>
            </a:r>
            <a:r>
              <a:rPr lang="en-US" baseline="0" dirty="0" smtClean="0"/>
              <a:t>register to access them. The way I figure it, for 10 years the Peering Community was kind enough to share their Internet Peering knowledge and insights with me, so it is best for me to reflect this information freely back to the broader community. Many of these white papers are taught at universities. Many are used by Internet Exchange Point Operators to help bring their engineers and customers up to speed on Internet Peering. In any </a:t>
            </a:r>
            <a:r>
              <a:rPr lang="en-US" baseline="0" dirty="0" smtClean="0"/>
              <a:t>case I continue to hear stories of people using them and I would love to hear from you if you find them valuable.</a:t>
            </a:r>
            <a:endParaRPr lang="en-US" baseline="0" dirty="0" smtClean="0"/>
          </a:p>
          <a:p>
            <a:endParaRPr lang="en-US" baseline="0" dirty="0" smtClean="0"/>
          </a:p>
          <a:p>
            <a:r>
              <a:rPr lang="en-US" baseline="0" dirty="0" smtClean="0"/>
              <a:t>I</a:t>
            </a:r>
            <a:r>
              <a:rPr lang="en-US" baseline="0" dirty="0" smtClean="0"/>
              <a:t> would especially like to </a:t>
            </a:r>
            <a:r>
              <a:rPr lang="en-US" baseline="0" dirty="0" smtClean="0"/>
              <a:t>highlight three of </a:t>
            </a:r>
            <a:r>
              <a:rPr lang="en-US" baseline="0" dirty="0" smtClean="0"/>
              <a:t>the white paper for </a:t>
            </a:r>
            <a:r>
              <a:rPr lang="en-US" baseline="0" dirty="0" smtClean="0"/>
              <a:t>you:</a:t>
            </a:r>
          </a:p>
          <a:p>
            <a:endParaRPr lang="en-US" baseline="0" dirty="0" smtClean="0"/>
          </a:p>
          <a:p>
            <a:pPr marL="228600" indent="-228600">
              <a:buAutoNum type="arabicParenR"/>
            </a:pPr>
            <a:r>
              <a:rPr lang="en-US" baseline="0" dirty="0" smtClean="0"/>
              <a:t>Internet Service Providers and Peering presents the definitions and the processes of peering </a:t>
            </a: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baseline="0" dirty="0" smtClean="0"/>
              <a:t>Secondly, The art </a:t>
            </a:r>
            <a:r>
              <a:rPr lang="en-US" baseline="0" dirty="0" smtClean="0"/>
              <a:t>of peering- the peering playbook highlights the tricks of the trade</a:t>
            </a:r>
            <a:r>
              <a:rPr lang="en-US" baseline="0" dirty="0" smtClean="0"/>
              <a:t> that the smartest peering coordinators in the world said helped them get peering where they otherwise would not have been able to get peering,</a:t>
            </a:r>
          </a:p>
          <a:p>
            <a:pPr marL="228600" indent="-228600">
              <a:buAutoNum type="arabicParenR"/>
            </a:pPr>
            <a:r>
              <a:rPr lang="en-US" baseline="0" dirty="0" smtClean="0"/>
              <a:t>And finally, The </a:t>
            </a:r>
            <a:r>
              <a:rPr lang="en-US" baseline="0" dirty="0" smtClean="0"/>
              <a:t>art of peering – the IX playbook will be essential knowledge</a:t>
            </a:r>
            <a:r>
              <a:rPr lang="en-US" baseline="0" dirty="0" smtClean="0"/>
              <a:t> for exchange point operators to understand the competitive landscape and the dynamics of starting and competing </a:t>
            </a:r>
            <a:r>
              <a:rPr lang="en-US" baseline="0" dirty="0" err="1" smtClean="0"/>
              <a:t>IXPs</a:t>
            </a:r>
            <a:r>
              <a:rPr lang="en-US" baseline="0" dirty="0" smtClean="0"/>
              <a:t>. It describes the tactics that represent 99% of the heavy lifting that is launching an IX – it is not simply installing an </a:t>
            </a:r>
            <a:r>
              <a:rPr lang="en-US" baseline="0" dirty="0" err="1" smtClean="0"/>
              <a:t>ethernet</a:t>
            </a:r>
            <a:r>
              <a:rPr lang="en-US" baseline="0" dirty="0" smtClean="0"/>
              <a:t> switch. to </a:t>
            </a:r>
            <a:r>
              <a:rPr lang="en-US" baseline="0" dirty="0" smtClean="0"/>
              <a:t>turn an </a:t>
            </a:r>
            <a:r>
              <a:rPr lang="en-US" baseline="0" dirty="0" err="1" smtClean="0"/>
              <a:t>ethernet</a:t>
            </a:r>
            <a:r>
              <a:rPr lang="en-US" baseline="0" dirty="0" smtClean="0"/>
              <a:t> </a:t>
            </a:r>
          </a:p>
          <a:p>
            <a:endParaRPr lang="en-US" baseline="0" dirty="0" smtClean="0"/>
          </a:p>
          <a:p>
            <a:r>
              <a:rPr lang="en-US" baseline="0" dirty="0" smtClean="0"/>
              <a:t>Since several regions are expanding their Internet infrastructure over the next few years, it is very important that you truly understand</a:t>
            </a:r>
            <a:r>
              <a:rPr lang="en-US" baseline="0" dirty="0" smtClean="0"/>
              <a:t> the material in these white papers. Today I will walk you through some of the essentials.</a:t>
            </a:r>
            <a:endParaRPr lang="en-US"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To start, let’s make sure that we are all using a common lexicon. This is especially important for those with a PSTN background as both the Internet side and the telephony side share some of the same words and they don’t mean the same things.</a:t>
            </a:r>
          </a:p>
          <a:p>
            <a:endParaRPr lang="en-US" baseline="0" dirty="0" smtClean="0"/>
          </a:p>
          <a:p>
            <a:r>
              <a:rPr lang="en-US" baseline="0" dirty="0" smtClean="0"/>
              <a:t>For example, at an IIR conference in London a few years back, a </a:t>
            </a:r>
            <a:r>
              <a:rPr lang="en-US" baseline="0" dirty="0" err="1" smtClean="0"/>
              <a:t>telco</a:t>
            </a:r>
            <a:r>
              <a:rPr lang="en-US" baseline="0" dirty="0" smtClean="0"/>
              <a:t> would ask a question like “When I place a web call from my browser to Yahoo!, how do the intermediary ISPs get reimbursed for their part of the transaction?”</a:t>
            </a:r>
          </a:p>
          <a:p>
            <a:endParaRPr lang="en-US" baseline="0" dirty="0" smtClean="0"/>
          </a:p>
          <a:p>
            <a:r>
              <a:rPr lang="en-US" baseline="0" dirty="0" smtClean="0"/>
              <a:t>That is where the Internet Service Providers and Peering paper came from, but to really bring it on home, I thought “Wouldn’t it be great if we could simulate the peering activity highlighting the motivations and the math involved.</a:t>
            </a:r>
          </a:p>
          <a:p>
            <a:endParaRPr lang="en-US" baseline="0" dirty="0" smtClean="0"/>
          </a:p>
          <a:p>
            <a:r>
              <a:rPr lang="en-US" baseline="0" dirty="0" smtClean="0"/>
              <a:t>After concluding it was too complicated to do I started applying simplifying assumption after simplifying assumption until we have what you will see today.  A participative way to learn and understand peering.  It has always been successful in engaging, entertaining and educating all at the same time.</a:t>
            </a:r>
          </a:p>
          <a:p>
            <a:endParaRPr lang="en-US" baseline="0" dirty="0" smtClean="0"/>
          </a:p>
          <a:p>
            <a:r>
              <a:rPr lang="en-US" baseline="0" dirty="0" smtClean="0"/>
              <a:t>So in this tutorial sequence we will bring everyone up to speed with some quick definitions and get right into playing the game.</a:t>
            </a:r>
            <a:endParaRPr lang="en-US"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a:latin typeface="Helvetica" charset="0"/>
                <a:ea typeface="Helvetica" charset="0"/>
                <a:cs typeface="Helvetica" charset="0"/>
                <a:sym typeface="Helvetica" charset="0"/>
              </a:rPr>
              <a:t>At the most basic level, understand that the Internet is a network of networks.</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An Internet Service Provider by definition sells access to the Global Internet.</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So, an Internet Service Provider must itself get attached to an entity that is already attached to the global Internet.</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There are two dominant methods for Internet interconnections.</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Transit is defined as a service whereby one ISP sells access to the global Internet. Think of it as a port in the wall that says “Internet this way”.</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To illustrate, let’s assume you are starting an ISP service called “Blue ISP”. You purchase transit from an “Upstream ISP” who is already connected to the global Internet.</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Your “Upstream ISP” will handle everything for you. The Upstream ISP makes sure that your packets get to the right place on the global Internet, and make sure that the the rest of the Internet knows how to get to you and your customers.</a:t>
            </a:r>
          </a:p>
          <a:p>
            <a:endParaRPr lang="en-US">
              <a:latin typeface="Helvetica" charset="0"/>
              <a:ea typeface="Helvetica" charset="0"/>
              <a:cs typeface="Helvetica" charset="0"/>
              <a:sym typeface="Helvetica" charset="0"/>
            </a:endParaRPr>
          </a:p>
          <a:p>
            <a:r>
              <a:rPr lang="en-US">
                <a:latin typeface="Helvetica" charset="0"/>
                <a:ea typeface="Helvetica" charset="0"/>
                <a:cs typeface="Helvetica" charset="0"/>
                <a:sym typeface="Helvetica" charset="0"/>
              </a:rPr>
              <a:t>Transit is typically a metered service; every 5 minutes a measure is taken, and at the end of the month, the samples are stacked lowest to highest.  The 95th percentile measure is the volume upon which your transit service is billed.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charset="0"/>
                <a:ea typeface="Helvetica" charset="0"/>
                <a:cs typeface="Helvetica" charset="0"/>
                <a:sym typeface="Helvetica" charset="0"/>
              </a:rPr>
              <a:t>Let’s </a:t>
            </a:r>
            <a:r>
              <a:rPr lang="en-US" dirty="0" smtClean="0">
                <a:latin typeface="Helvetica" charset="0"/>
                <a:ea typeface="Helvetica" charset="0"/>
                <a:cs typeface="Helvetica" charset="0"/>
                <a:sym typeface="Helvetica" charset="0"/>
              </a:rPr>
              <a:t>examine the metering of the </a:t>
            </a:r>
            <a:r>
              <a:rPr lang="en-US" dirty="0">
                <a:latin typeface="Helvetica" charset="0"/>
                <a:ea typeface="Helvetica" charset="0"/>
                <a:cs typeface="Helvetica" charset="0"/>
                <a:sym typeface="Helvetica" charset="0"/>
              </a:rPr>
              <a:t>transit service</a:t>
            </a:r>
            <a:r>
              <a:rPr lang="en-US" dirty="0" smtClean="0">
                <a:latin typeface="Helvetica" charset="0"/>
                <a:ea typeface="Helvetica" charset="0"/>
                <a:cs typeface="Helvetica" charset="0"/>
                <a:sym typeface="Helvetica" charset="0"/>
              </a:rPr>
              <a:t> a more </a:t>
            </a:r>
            <a:r>
              <a:rPr lang="en-US" dirty="0">
                <a:latin typeface="Helvetica" charset="0"/>
                <a:ea typeface="Helvetica" charset="0"/>
                <a:cs typeface="Helvetica" charset="0"/>
                <a:sym typeface="Helvetica" charset="0"/>
              </a:rPr>
              <a:t>closely</a:t>
            </a:r>
            <a:r>
              <a:rPr lang="en-US" dirty="0" smtClean="0">
                <a:latin typeface="Helvetica" charset="0"/>
                <a:ea typeface="Helvetica" charset="0"/>
                <a:cs typeface="Helvetica" charset="0"/>
                <a:sym typeface="Helvetica" charset="0"/>
              </a:rPr>
              <a:t>.</a:t>
            </a:r>
          </a:p>
          <a:p>
            <a:endParaRPr lang="en-US" dirty="0" smtClean="0">
              <a:latin typeface="Helvetica" charset="0"/>
              <a:ea typeface="Helvetica" charset="0"/>
              <a:cs typeface="Helvetica" charset="0"/>
              <a:sym typeface="Helvetica" charset="0"/>
            </a:endParaRPr>
          </a:p>
          <a:p>
            <a:r>
              <a:rPr lang="en-US" dirty="0" smtClean="0">
                <a:latin typeface="Helvetica" charset="0"/>
                <a:ea typeface="Helvetica" charset="0"/>
                <a:cs typeface="Helvetica" charset="0"/>
                <a:sym typeface="Helvetica" charset="0"/>
              </a:rPr>
              <a:t>The meter on the transit service spins</a:t>
            </a:r>
            <a:r>
              <a:rPr lang="en-US" baseline="0" dirty="0" smtClean="0">
                <a:latin typeface="Helvetica" charset="0"/>
                <a:ea typeface="Helvetica" charset="0"/>
                <a:cs typeface="Helvetica" charset="0"/>
                <a:sym typeface="Helvetica" charset="0"/>
              </a:rPr>
              <a:t> as you send and receive more and more traffic across your Internet transit service</a:t>
            </a:r>
            <a:r>
              <a:rPr lang="en-US" dirty="0" smtClean="0">
                <a:latin typeface="Helvetica" charset="0"/>
                <a:ea typeface="Helvetica" charset="0"/>
                <a:cs typeface="Helvetica" charset="0"/>
                <a:sym typeface="Helvetica" charset="0"/>
              </a:rPr>
              <a:t>.</a:t>
            </a:r>
          </a:p>
          <a:p>
            <a:endParaRPr lang="en-US" dirty="0">
              <a:latin typeface="Helvetica" charset="0"/>
              <a:ea typeface="Helvetica" charset="0"/>
              <a:cs typeface="Helvetica" charset="0"/>
              <a:sym typeface="Helvetica" charset="0"/>
            </a:endParaRPr>
          </a:p>
          <a:p>
            <a:r>
              <a:rPr lang="en-US" dirty="0">
                <a:latin typeface="Helvetica" charset="0"/>
                <a:ea typeface="Helvetica" charset="0"/>
                <a:cs typeface="Helvetica" charset="0"/>
                <a:sym typeface="Helvetica" charset="0"/>
              </a:rPr>
              <a:t>Every 5 </a:t>
            </a:r>
            <a:r>
              <a:rPr lang="en-US" dirty="0" smtClean="0">
                <a:latin typeface="Helvetica" charset="0"/>
                <a:ea typeface="Helvetica" charset="0"/>
                <a:cs typeface="Helvetica" charset="0"/>
                <a:sym typeface="Helvetica" charset="0"/>
              </a:rPr>
              <a:t>minutes, the </a:t>
            </a:r>
            <a:r>
              <a:rPr lang="en-US" dirty="0">
                <a:latin typeface="Helvetica" charset="0"/>
                <a:ea typeface="Helvetica" charset="0"/>
                <a:cs typeface="Helvetica" charset="0"/>
                <a:sym typeface="Helvetica" charset="0"/>
              </a:rPr>
              <a:t>count</a:t>
            </a:r>
            <a:r>
              <a:rPr lang="en-US" dirty="0" smtClean="0">
                <a:latin typeface="Helvetica" charset="0"/>
                <a:ea typeface="Helvetica" charset="0"/>
                <a:cs typeface="Helvetica" charset="0"/>
                <a:sym typeface="Helvetica" charset="0"/>
              </a:rPr>
              <a:t> of how many bytes went across</a:t>
            </a:r>
            <a:r>
              <a:rPr lang="en-US" baseline="0" dirty="0" smtClean="0">
                <a:latin typeface="Helvetica" charset="0"/>
                <a:ea typeface="Helvetica" charset="0"/>
                <a:cs typeface="Helvetica" charset="0"/>
                <a:sym typeface="Helvetica" charset="0"/>
              </a:rPr>
              <a:t> the pipe is taken. T</a:t>
            </a:r>
            <a:r>
              <a:rPr lang="en-US" dirty="0" smtClean="0">
                <a:latin typeface="Helvetica" charset="0"/>
                <a:ea typeface="Helvetica" charset="0"/>
                <a:cs typeface="Helvetica" charset="0"/>
                <a:sym typeface="Helvetica" charset="0"/>
              </a:rPr>
              <a:t>he </a:t>
            </a:r>
            <a:r>
              <a:rPr lang="en-US" dirty="0">
                <a:latin typeface="Helvetica" charset="0"/>
                <a:ea typeface="Helvetica" charset="0"/>
                <a:cs typeface="Helvetica" charset="0"/>
                <a:sym typeface="Helvetica" charset="0"/>
              </a:rPr>
              <a:t>delta</a:t>
            </a:r>
            <a:r>
              <a:rPr lang="en-US" dirty="0" smtClean="0">
                <a:latin typeface="Helvetica" charset="0"/>
                <a:ea typeface="Helvetica" charset="0"/>
                <a:cs typeface="Helvetica" charset="0"/>
                <a:sym typeface="Helvetica" charset="0"/>
              </a:rPr>
              <a:t> between the previous measure and this measure is </a:t>
            </a:r>
            <a:r>
              <a:rPr lang="en-US" dirty="0">
                <a:latin typeface="Helvetica" charset="0"/>
                <a:ea typeface="Helvetica" charset="0"/>
                <a:cs typeface="Helvetica" charset="0"/>
                <a:sym typeface="Helvetica" charset="0"/>
              </a:rPr>
              <a:t>calculated and stored.</a:t>
            </a:r>
          </a:p>
          <a:p>
            <a:endParaRPr lang="en-US" dirty="0">
              <a:latin typeface="Helvetica" charset="0"/>
              <a:ea typeface="Helvetica" charset="0"/>
              <a:cs typeface="Helvetica" charset="0"/>
              <a:sym typeface="Helvetica" charset="0"/>
            </a:endParaRPr>
          </a:p>
          <a:p>
            <a:r>
              <a:rPr lang="en-US" dirty="0">
                <a:latin typeface="Helvetica" charset="0"/>
                <a:ea typeface="Helvetica" charset="0"/>
                <a:cs typeface="Helvetica" charset="0"/>
                <a:sym typeface="Helvetica" charset="0"/>
              </a:rPr>
              <a:t>With 12 samples per hour, 24 hours in a day, and</a:t>
            </a:r>
            <a:r>
              <a:rPr lang="en-US" dirty="0" smtClean="0">
                <a:latin typeface="Helvetica" charset="0"/>
                <a:ea typeface="Helvetica" charset="0"/>
                <a:cs typeface="Helvetica" charset="0"/>
                <a:sym typeface="Helvetica" charset="0"/>
              </a:rPr>
              <a:t> between 28 and</a:t>
            </a:r>
            <a:r>
              <a:rPr lang="en-US" baseline="0" dirty="0" smtClean="0">
                <a:latin typeface="Helvetica" charset="0"/>
                <a:ea typeface="Helvetica" charset="0"/>
                <a:cs typeface="Helvetica" charset="0"/>
                <a:sym typeface="Helvetica" charset="0"/>
              </a:rPr>
              <a:t> </a:t>
            </a:r>
            <a:r>
              <a:rPr lang="en-US" dirty="0" smtClean="0">
                <a:latin typeface="Helvetica" charset="0"/>
                <a:ea typeface="Helvetica" charset="0"/>
                <a:cs typeface="Helvetica" charset="0"/>
                <a:sym typeface="Helvetica" charset="0"/>
              </a:rPr>
              <a:t>31 </a:t>
            </a:r>
            <a:r>
              <a:rPr lang="en-US" dirty="0">
                <a:latin typeface="Helvetica" charset="0"/>
                <a:ea typeface="Helvetica" charset="0"/>
                <a:cs typeface="Helvetica" charset="0"/>
                <a:sym typeface="Helvetica" charset="0"/>
              </a:rPr>
              <a:t>days per </a:t>
            </a:r>
            <a:r>
              <a:rPr lang="en-US" dirty="0" smtClean="0">
                <a:latin typeface="Helvetica" charset="0"/>
                <a:ea typeface="Helvetica" charset="0"/>
                <a:cs typeface="Helvetica" charset="0"/>
                <a:sym typeface="Helvetica" charset="0"/>
              </a:rPr>
              <a:t>month of samples; </a:t>
            </a:r>
            <a:r>
              <a:rPr lang="en-US" dirty="0">
                <a:latin typeface="Helvetica" charset="0"/>
                <a:ea typeface="Helvetica" charset="0"/>
                <a:cs typeface="Helvetica" charset="0"/>
                <a:sym typeface="Helvetica" charset="0"/>
              </a:rPr>
              <a:t>there are</a:t>
            </a:r>
            <a:r>
              <a:rPr lang="en-US" dirty="0" smtClean="0">
                <a:latin typeface="Helvetica" charset="0"/>
                <a:ea typeface="Helvetica" charset="0"/>
                <a:cs typeface="Helvetica" charset="0"/>
                <a:sym typeface="Helvetica" charset="0"/>
              </a:rPr>
              <a:t> 8</a:t>
            </a:r>
            <a:r>
              <a:rPr lang="en-US" baseline="0" dirty="0" smtClean="0">
                <a:latin typeface="Helvetica" charset="0"/>
                <a:ea typeface="Helvetica" charset="0"/>
                <a:cs typeface="Helvetica" charset="0"/>
                <a:sym typeface="Helvetica" charset="0"/>
              </a:rPr>
              <a:t> to 9 thousand</a:t>
            </a:r>
            <a:r>
              <a:rPr lang="en-US" dirty="0" smtClean="0">
                <a:latin typeface="Helvetica" charset="0"/>
                <a:ea typeface="Helvetica" charset="0"/>
                <a:cs typeface="Helvetica" charset="0"/>
                <a:sym typeface="Helvetica" charset="0"/>
              </a:rPr>
              <a:t> </a:t>
            </a:r>
            <a:r>
              <a:rPr lang="en-US" dirty="0">
                <a:latin typeface="Helvetica" charset="0"/>
                <a:ea typeface="Helvetica" charset="0"/>
                <a:cs typeface="Helvetica" charset="0"/>
                <a:sym typeface="Helvetica" charset="0"/>
              </a:rPr>
              <a:t>5-minute samples</a:t>
            </a:r>
            <a:r>
              <a:rPr lang="en-US" dirty="0" smtClean="0">
                <a:latin typeface="Helvetica" charset="0"/>
                <a:ea typeface="Helvetica" charset="0"/>
                <a:cs typeface="Helvetica" charset="0"/>
                <a:sym typeface="Helvetica" charset="0"/>
              </a:rPr>
              <a:t> each </a:t>
            </a:r>
            <a:r>
              <a:rPr lang="en-US" dirty="0">
                <a:latin typeface="Helvetica" charset="0"/>
                <a:ea typeface="Helvetica" charset="0"/>
                <a:cs typeface="Helvetica" charset="0"/>
                <a:sym typeface="Helvetica" charset="0"/>
              </a:rPr>
              <a:t>month</a:t>
            </a:r>
            <a:r>
              <a:rPr lang="en-US" dirty="0" smtClean="0">
                <a:latin typeface="Helvetica" charset="0"/>
                <a:ea typeface="Helvetica" charset="0"/>
                <a:cs typeface="Helvetica" charset="0"/>
                <a:sym typeface="Helvetica" charset="0"/>
              </a:rPr>
              <a:t>.</a:t>
            </a:r>
          </a:p>
          <a:p>
            <a:endParaRPr lang="en-US" dirty="0" smtClean="0">
              <a:latin typeface="Helvetica" charset="0"/>
              <a:ea typeface="Helvetica" charset="0"/>
              <a:cs typeface="Helvetica" charset="0"/>
              <a:sym typeface="Helvetica" charset="0"/>
            </a:endParaRPr>
          </a:p>
          <a:p>
            <a:r>
              <a:rPr lang="en-US" dirty="0" smtClean="0">
                <a:latin typeface="Helvetica" charset="0"/>
                <a:ea typeface="Helvetica" charset="0"/>
                <a:cs typeface="Helvetica" charset="0"/>
                <a:sym typeface="Helvetica" charset="0"/>
              </a:rPr>
              <a:t>The samples</a:t>
            </a:r>
            <a:r>
              <a:rPr lang="en-US" baseline="0" dirty="0" smtClean="0">
                <a:latin typeface="Helvetica" charset="0"/>
                <a:ea typeface="Helvetica" charset="0"/>
                <a:cs typeface="Helvetica" charset="0"/>
                <a:sym typeface="Helvetica" charset="0"/>
              </a:rPr>
              <a:t> are stacked lowest to highest and the 95</a:t>
            </a:r>
            <a:r>
              <a:rPr lang="en-US" baseline="30000" dirty="0" smtClean="0">
                <a:latin typeface="Helvetica" charset="0"/>
                <a:ea typeface="Helvetica" charset="0"/>
                <a:cs typeface="Helvetica" charset="0"/>
                <a:sym typeface="Helvetica" charset="0"/>
              </a:rPr>
              <a:t>th</a:t>
            </a:r>
            <a:r>
              <a:rPr lang="en-US" baseline="0" dirty="0" smtClean="0">
                <a:latin typeface="Helvetica" charset="0"/>
                <a:ea typeface="Helvetica" charset="0"/>
                <a:cs typeface="Helvetica" charset="0"/>
                <a:sym typeface="Helvetica" charset="0"/>
              </a:rPr>
              <a:t> percentile is the volume upon which your metered rate is calculated.</a:t>
            </a:r>
            <a:endParaRPr lang="en-US" dirty="0" smtClean="0">
              <a:latin typeface="Helvetica" charset="0"/>
              <a:ea typeface="Helvetica" charset="0"/>
              <a:cs typeface="Helvetica" charset="0"/>
              <a:sym typeface="Helvetica" charset="0"/>
            </a:endParaRPr>
          </a:p>
          <a:p>
            <a:endParaRPr lang="en-US" dirty="0">
              <a:latin typeface="Helvetica" charset="0"/>
              <a:ea typeface="Helvetica" charset="0"/>
              <a:cs typeface="Helvetica" charset="0"/>
              <a:sym typeface="Helvetica" charset="0"/>
            </a:endParaRPr>
          </a:p>
          <a:p>
            <a:r>
              <a:rPr lang="en-US" dirty="0">
                <a:latin typeface="Helvetica" charset="0"/>
                <a:ea typeface="Helvetica" charset="0"/>
                <a:cs typeface="Helvetica" charset="0"/>
                <a:sym typeface="Helvetica" charset="0"/>
              </a:rPr>
              <a:t>The 95th percentile</a:t>
            </a:r>
            <a:r>
              <a:rPr lang="en-US" dirty="0" smtClean="0">
                <a:latin typeface="Helvetica" charset="0"/>
                <a:ea typeface="Helvetica" charset="0"/>
                <a:cs typeface="Helvetica" charset="0"/>
                <a:sym typeface="Helvetica" charset="0"/>
              </a:rPr>
              <a:t> also means </a:t>
            </a:r>
            <a:r>
              <a:rPr lang="en-US" dirty="0">
                <a:latin typeface="Helvetica" charset="0"/>
                <a:ea typeface="Helvetica" charset="0"/>
                <a:cs typeface="Helvetica" charset="0"/>
                <a:sym typeface="Helvetica" charset="0"/>
              </a:rPr>
              <a:t>that, for 5 percent of the time, which is about 36 hours, you can burst your traffic up to capacity of the transit pipe, and it won’t cost you anything more.  It is only that 95th percentile volume measurement that</a:t>
            </a:r>
            <a:r>
              <a:rPr lang="en-US" dirty="0" smtClean="0">
                <a:latin typeface="Helvetica" charset="0"/>
                <a:ea typeface="Helvetica" charset="0"/>
                <a:cs typeface="Helvetica" charset="0"/>
                <a:sym typeface="Helvetica" charset="0"/>
              </a:rPr>
              <a:t> is used to calculate your </a:t>
            </a:r>
            <a:r>
              <a:rPr lang="en-US" dirty="0">
                <a:latin typeface="Helvetica" charset="0"/>
                <a:ea typeface="Helvetica" charset="0"/>
                <a:cs typeface="Helvetica" charset="0"/>
                <a:sym typeface="Helvetica" charset="0"/>
              </a:rPr>
              <a:t>transit bill at the end of the month.</a:t>
            </a:r>
            <a:endParaRPr lang="en-US" dirty="0" smtClean="0">
              <a:latin typeface="Helvetica" charset="0"/>
              <a:ea typeface="Helvetica" charset="0"/>
              <a:cs typeface="Helvetica" charset="0"/>
              <a:sym typeface="Helvetica" charset="0"/>
            </a:endParaRPr>
          </a:p>
          <a:p>
            <a:endParaRPr lang="en-US" dirty="0">
              <a:latin typeface="Helvetica" charset="0"/>
              <a:ea typeface="Helvetica" charset="0"/>
              <a:cs typeface="Helvetica" charset="0"/>
              <a:sym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U.S. the price of transit has dropped dramatically.</a:t>
            </a:r>
          </a:p>
          <a:p>
            <a:endParaRPr lang="en-US" dirty="0" smtClean="0"/>
          </a:p>
          <a:p>
            <a:r>
              <a:rPr lang="en-US" dirty="0" smtClean="0"/>
              <a:t>When I first started with</a:t>
            </a:r>
            <a:r>
              <a:rPr lang="en-US" baseline="0" dirty="0" smtClean="0"/>
              <a:t> </a:t>
            </a:r>
            <a:r>
              <a:rPr lang="en-US" baseline="0" dirty="0" err="1" smtClean="0"/>
              <a:t>Equinix</a:t>
            </a:r>
            <a:r>
              <a:rPr lang="en-US" baseline="0" dirty="0" smtClean="0"/>
              <a:t> in 1998 the going rate for Internet transit was $1200 per Mbps.</a:t>
            </a:r>
          </a:p>
          <a:p>
            <a:endParaRPr lang="en-US" baseline="0" dirty="0" smtClean="0"/>
          </a:p>
          <a:p>
            <a:r>
              <a:rPr lang="en-US" baseline="0" dirty="0" smtClean="0"/>
              <a:t>In 2004 it was $120 per Mbps</a:t>
            </a:r>
          </a:p>
          <a:p>
            <a:endParaRPr lang="en-US" baseline="0" dirty="0" smtClean="0"/>
          </a:p>
          <a:p>
            <a:r>
              <a:rPr lang="en-US" baseline="0" dirty="0" smtClean="0"/>
              <a:t>In 2008 is was $12 per Mbps</a:t>
            </a:r>
          </a:p>
          <a:p>
            <a:endParaRPr lang="en-US" baseline="0" dirty="0" smtClean="0"/>
          </a:p>
          <a:p>
            <a:r>
              <a:rPr lang="en-US" baseline="0" dirty="0" smtClean="0"/>
              <a:t>And today in 2010 it is approaching $1.20.</a:t>
            </a:r>
          </a:p>
          <a:p>
            <a:endParaRPr lang="en-US" baseline="0" dirty="0" smtClean="0"/>
          </a:p>
          <a:p>
            <a:r>
              <a:rPr lang="en-US" baseline="0" dirty="0" smtClean="0"/>
              <a:t>One consistency is that the drop continues. Another consistency is that ISPs claim that </a:t>
            </a:r>
            <a:r>
              <a:rPr lang="en-US" baseline="0" dirty="0" err="1" smtClean="0"/>
              <a:t>noone</a:t>
            </a:r>
            <a:r>
              <a:rPr lang="en-US" baseline="0" dirty="0" smtClean="0"/>
              <a:t> can make any money at these prices. And the transit prices drop some more.</a:t>
            </a:r>
          </a:p>
          <a:p>
            <a:endParaRPr lang="en-US" baseline="0" dirty="0" smtClean="0"/>
          </a:p>
          <a:p>
            <a:r>
              <a:rPr lang="en-US" baseline="0" dirty="0" smtClean="0"/>
              <a:t>If transit is so cheap and simple, why do we care about peering?  This is a good question and one that comes up at every Internet operations forum.</a:t>
            </a:r>
            <a:endParaRPr lang="en-US"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peer?</a:t>
            </a:r>
          </a:p>
          <a:p>
            <a:endParaRPr lang="en-US" dirty="0" smtClean="0"/>
          </a:p>
          <a:p>
            <a:r>
              <a:rPr lang="en-US" dirty="0" smtClean="0"/>
              <a:t>I asked</a:t>
            </a:r>
            <a:r>
              <a:rPr lang="en-US" baseline="0" dirty="0" smtClean="0"/>
              <a:t> the peering coordinators about their motivation. If transit is simple, why do you peer? Here are the top 4 answer to that question.</a:t>
            </a:r>
          </a:p>
          <a:p>
            <a:endParaRPr lang="en-US" dirty="0" smtClean="0"/>
          </a:p>
          <a:p>
            <a:r>
              <a:rPr lang="en-US" dirty="0" smtClean="0"/>
              <a:t>One view is that Internet</a:t>
            </a:r>
            <a:r>
              <a:rPr lang="en-US" baseline="0" dirty="0" smtClean="0"/>
              <a:t> Peering is local routing optimization. </a:t>
            </a:r>
          </a:p>
          <a:p>
            <a:r>
              <a:rPr lang="en-US" baseline="0" dirty="0" smtClean="0"/>
              <a:t>1) It lowers transit costs, </a:t>
            </a:r>
          </a:p>
          <a:p>
            <a:r>
              <a:rPr lang="en-US" baseline="0" dirty="0" smtClean="0"/>
              <a:t>2) provides better performance – the shortest path between two points is  straight line, right?</a:t>
            </a:r>
          </a:p>
          <a:p>
            <a:r>
              <a:rPr lang="en-US" baseline="0" dirty="0" smtClean="0"/>
              <a:t>3) If your customers get better performance they use it more</a:t>
            </a:r>
          </a:p>
          <a:p>
            <a:r>
              <a:rPr lang="en-US" baseline="0" dirty="0" smtClean="0"/>
              <a:t>4) Peering signals competence</a:t>
            </a:r>
          </a:p>
          <a:p>
            <a:endParaRPr lang="en-US" baseline="0" dirty="0" smtClean="0"/>
          </a:p>
          <a:p>
            <a:r>
              <a:rPr lang="en-US" baseline="0" dirty="0" smtClean="0"/>
              <a:t>Let’s now define peering.</a:t>
            </a:r>
            <a:endParaRPr lang="en-US" dirty="0"/>
          </a:p>
        </p:txBody>
      </p:sp>
      <p:sp>
        <p:nvSpPr>
          <p:cNvPr id="4" name="Slide Number Placeholder 3"/>
          <p:cNvSpPr>
            <a:spLocks noGrp="1"/>
          </p:cNvSpPr>
          <p:nvPr>
            <p:ph type="sldNum" sz="quarter" idx="10"/>
          </p:nvPr>
        </p:nvSpPr>
        <p:spPr/>
        <p:txBody>
          <a:bodyPr/>
          <a:lstStyle/>
          <a:p>
            <a:fld id="{E33EEC8A-3012-954D-97B2-1BB265D5E05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FCC10-87E1-434C-B949-0D66BCAAD1BF}" type="slidenum">
              <a:rPr lang="en-US"/>
              <a:pPr/>
              <a:t>9</a:t>
            </a:fld>
            <a:endParaRPr lang="en-US"/>
          </a:p>
        </p:txBody>
      </p:sp>
      <p:sp>
        <p:nvSpPr>
          <p:cNvPr id="72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0" hangingPunct="0"/>
            <a:r>
              <a:rPr lang="en-US" b="1" i="1" dirty="0" smtClean="0"/>
              <a:t>Peering</a:t>
            </a:r>
            <a:r>
              <a:rPr lang="en-US" b="1" dirty="0" smtClean="0"/>
              <a:t> is defined as a business relationship whereby two ISPs reciprocally announce </a:t>
            </a:r>
            <a:r>
              <a:rPr lang="en-US" b="1" dirty="0" err="1" smtClean="0"/>
              <a:t>reachability</a:t>
            </a:r>
            <a:r>
              <a:rPr lang="en-US" b="1" dirty="0" smtClean="0"/>
              <a:t> to each others’ customers.</a:t>
            </a:r>
          </a:p>
          <a:p>
            <a:pPr eaLnBrk="0" hangingPunct="0"/>
            <a:endParaRPr lang="en-US" b="1" dirty="0" smtClean="0"/>
          </a:p>
          <a:p>
            <a:pPr eaLnBrk="0" hangingPunct="0"/>
            <a:r>
              <a:rPr lang="en-US" b="1" dirty="0" smtClean="0"/>
              <a:t>In the</a:t>
            </a:r>
            <a:r>
              <a:rPr lang="en-US" b="1" baseline="0" dirty="0" smtClean="0"/>
              <a:t> example above, we see three networks: </a:t>
            </a:r>
            <a:r>
              <a:rPr lang="en-US" b="1" baseline="0" dirty="0" err="1" smtClean="0"/>
              <a:t>WestNet</a:t>
            </a:r>
            <a:r>
              <a:rPr lang="en-US" b="1" baseline="0" dirty="0" smtClean="0"/>
              <a:t> (shown in green with little green downstream customers),</a:t>
            </a:r>
            <a:r>
              <a:rPr lang="en-US" b="1" baseline="0" dirty="0" smtClean="0"/>
              <a:t> </a:t>
            </a:r>
            <a:r>
              <a:rPr lang="en-US" b="1" baseline="0" dirty="0" err="1" smtClean="0"/>
              <a:t>MidNet</a:t>
            </a:r>
            <a:r>
              <a:rPr lang="en-US" b="1" baseline="0" dirty="0" smtClean="0"/>
              <a:t> </a:t>
            </a:r>
            <a:r>
              <a:rPr lang="en-US" b="1" baseline="0" dirty="0" smtClean="0"/>
              <a:t>(shown in blue with little blue downstream customers), and </a:t>
            </a:r>
            <a:r>
              <a:rPr lang="en-US" b="1" baseline="0" dirty="0" err="1" smtClean="0"/>
              <a:t>EastNet</a:t>
            </a:r>
            <a:r>
              <a:rPr lang="en-US" b="1" baseline="0" dirty="0" smtClean="0"/>
              <a:t> (shown in</a:t>
            </a:r>
            <a:r>
              <a:rPr lang="en-US" b="1" baseline="0" dirty="0" smtClean="0"/>
              <a:t> Red </a:t>
            </a:r>
            <a:r>
              <a:rPr lang="en-US" b="1" baseline="0" dirty="0" smtClean="0"/>
              <a:t>with little</a:t>
            </a:r>
            <a:r>
              <a:rPr lang="en-US" b="1" baseline="0" dirty="0" smtClean="0"/>
              <a:t> Red </a:t>
            </a:r>
            <a:r>
              <a:rPr lang="en-US" b="1" baseline="0" dirty="0" smtClean="0"/>
              <a:t>downstream customers).</a:t>
            </a:r>
          </a:p>
          <a:p>
            <a:pPr eaLnBrk="0" hangingPunct="0"/>
            <a:endParaRPr lang="en-US" b="1" baseline="0" dirty="0" smtClean="0"/>
          </a:p>
          <a:p>
            <a:pPr eaLnBrk="0" hangingPunct="0"/>
            <a:r>
              <a:rPr lang="en-US" b="1" baseline="0" dirty="0" smtClean="0"/>
              <a:t>We see that </a:t>
            </a:r>
            <a:r>
              <a:rPr lang="en-US" b="1" baseline="0" dirty="0" err="1" smtClean="0"/>
              <a:t>WestNet</a:t>
            </a:r>
            <a:r>
              <a:rPr lang="en-US" b="1" baseline="0" dirty="0" smtClean="0"/>
              <a:t> is in a Peering relationship with</a:t>
            </a:r>
            <a:r>
              <a:rPr lang="en-US" b="1" baseline="0" dirty="0" smtClean="0"/>
              <a:t> </a:t>
            </a:r>
            <a:r>
              <a:rPr lang="en-US" b="1" baseline="0" dirty="0" err="1" smtClean="0"/>
              <a:t>MidNet</a:t>
            </a:r>
            <a:r>
              <a:rPr lang="en-US" b="1" baseline="0" dirty="0" smtClean="0"/>
              <a:t> </a:t>
            </a:r>
            <a:r>
              <a:rPr lang="en-US" b="1" baseline="0" dirty="0" smtClean="0"/>
              <a:t>whereby </a:t>
            </a:r>
            <a:r>
              <a:rPr lang="en-US" b="1" baseline="0" dirty="0" err="1" smtClean="0"/>
              <a:t>WestNet</a:t>
            </a:r>
            <a:r>
              <a:rPr lang="en-US" b="1" baseline="0" dirty="0" smtClean="0"/>
              <a:t> announces </a:t>
            </a:r>
            <a:r>
              <a:rPr lang="en-US" b="1" baseline="0" dirty="0" err="1" smtClean="0"/>
              <a:t>reachability</a:t>
            </a:r>
            <a:r>
              <a:rPr lang="en-US" b="1" baseline="0" dirty="0" smtClean="0"/>
              <a:t> of its green customers to</a:t>
            </a:r>
            <a:r>
              <a:rPr lang="en-US" b="1" baseline="0" dirty="0" smtClean="0"/>
              <a:t> </a:t>
            </a:r>
            <a:r>
              <a:rPr lang="en-US" b="1" baseline="0" dirty="0" err="1" smtClean="0"/>
              <a:t>MidNet</a:t>
            </a:r>
            <a:r>
              <a:rPr lang="en-US" b="1" baseline="0" dirty="0" smtClean="0"/>
              <a:t>, </a:t>
            </a:r>
            <a:r>
              <a:rPr lang="en-US" b="1" baseline="0" dirty="0" smtClean="0"/>
              <a:t>and</a:t>
            </a:r>
            <a:r>
              <a:rPr lang="en-US" b="1" baseline="0" dirty="0" smtClean="0"/>
              <a:t> </a:t>
            </a:r>
            <a:r>
              <a:rPr lang="en-US" b="1" baseline="0" dirty="0" err="1" smtClean="0"/>
              <a:t>MidNet</a:t>
            </a:r>
            <a:r>
              <a:rPr lang="en-US" b="1" baseline="0" dirty="0" smtClean="0"/>
              <a:t> </a:t>
            </a:r>
            <a:r>
              <a:rPr lang="en-US" b="1" baseline="0" dirty="0" smtClean="0"/>
              <a:t>reciprocally announces </a:t>
            </a:r>
            <a:r>
              <a:rPr lang="en-US" b="1" baseline="0" dirty="0" err="1" smtClean="0"/>
              <a:t>reachability</a:t>
            </a:r>
            <a:r>
              <a:rPr lang="en-US" b="1" baseline="0" dirty="0" smtClean="0"/>
              <a:t> to its blue customers to </a:t>
            </a:r>
            <a:r>
              <a:rPr lang="en-US" b="1" baseline="0" dirty="0" err="1" smtClean="0"/>
              <a:t>WestNet</a:t>
            </a:r>
            <a:r>
              <a:rPr lang="en-US" b="1" baseline="0" dirty="0" smtClean="0"/>
              <a:t>.</a:t>
            </a:r>
          </a:p>
          <a:p>
            <a:pPr eaLnBrk="0" hangingPunct="0"/>
            <a:r>
              <a:rPr lang="en-US" b="1" baseline="0" dirty="0" smtClean="0"/>
              <a:t>With this peering relationship, We see that </a:t>
            </a:r>
            <a:r>
              <a:rPr lang="en-US" b="1" baseline="0" dirty="0" err="1" smtClean="0"/>
              <a:t>WestNet</a:t>
            </a:r>
            <a:r>
              <a:rPr lang="en-US" b="1" baseline="0" dirty="0" smtClean="0"/>
              <a:t> has a routing table that includes how to reach both Blue</a:t>
            </a:r>
            <a:r>
              <a:rPr lang="en-US" b="1" baseline="0" dirty="0" smtClean="0"/>
              <a:t> </a:t>
            </a:r>
            <a:r>
              <a:rPr lang="en-US" b="1" baseline="0" dirty="0" err="1" smtClean="0"/>
              <a:t>MidNet</a:t>
            </a:r>
            <a:r>
              <a:rPr lang="en-US" b="1" baseline="0" dirty="0" smtClean="0"/>
              <a:t> </a:t>
            </a:r>
            <a:r>
              <a:rPr lang="en-US" b="1" baseline="0" dirty="0" smtClean="0"/>
              <a:t>customers as well as Green </a:t>
            </a:r>
            <a:r>
              <a:rPr lang="en-US" b="1" baseline="0" dirty="0" err="1" smtClean="0"/>
              <a:t>WestNet</a:t>
            </a:r>
            <a:r>
              <a:rPr lang="en-US" b="1" baseline="0" dirty="0" smtClean="0"/>
              <a:t> customers.</a:t>
            </a:r>
          </a:p>
          <a:p>
            <a:pPr eaLnBrk="0" hangingPunct="0"/>
            <a:endParaRPr lang="en-US" b="1" baseline="0" dirty="0" smtClean="0"/>
          </a:p>
          <a:p>
            <a:pPr eaLnBrk="0" hangingPunct="0"/>
            <a:r>
              <a:rPr lang="en-US" b="1" baseline="0" dirty="0" smtClean="0"/>
              <a:t>Likewise We see that </a:t>
            </a:r>
            <a:r>
              <a:rPr lang="en-US" b="1" baseline="0" dirty="0" err="1" smtClean="0"/>
              <a:t>EastNet</a:t>
            </a:r>
            <a:r>
              <a:rPr lang="en-US" b="1" baseline="0" dirty="0" smtClean="0"/>
              <a:t> is in a Peering relationship with</a:t>
            </a:r>
            <a:r>
              <a:rPr lang="en-US" b="1" baseline="0" dirty="0" smtClean="0"/>
              <a:t> </a:t>
            </a:r>
            <a:r>
              <a:rPr lang="en-US" b="1" baseline="0" dirty="0" err="1" smtClean="0"/>
              <a:t>MidNet</a:t>
            </a:r>
            <a:r>
              <a:rPr lang="en-US" b="1" baseline="0" dirty="0" smtClean="0"/>
              <a:t> </a:t>
            </a:r>
            <a:r>
              <a:rPr lang="en-US" b="1" baseline="0" dirty="0" smtClean="0"/>
              <a:t>whereby </a:t>
            </a:r>
            <a:r>
              <a:rPr lang="en-US" b="1" baseline="0" dirty="0" err="1" smtClean="0"/>
              <a:t>EastNet</a:t>
            </a:r>
            <a:r>
              <a:rPr lang="en-US" b="1" baseline="0" dirty="0" smtClean="0"/>
              <a:t> announces </a:t>
            </a:r>
            <a:r>
              <a:rPr lang="en-US" b="1" baseline="0" dirty="0" err="1" smtClean="0"/>
              <a:t>reachability</a:t>
            </a:r>
            <a:r>
              <a:rPr lang="en-US" b="1" baseline="0" dirty="0" smtClean="0"/>
              <a:t> of its</a:t>
            </a:r>
            <a:r>
              <a:rPr lang="en-US" b="1" baseline="0" dirty="0" smtClean="0"/>
              <a:t> Red </a:t>
            </a:r>
            <a:r>
              <a:rPr lang="en-US" b="1" baseline="0" dirty="0" smtClean="0"/>
              <a:t>customers to</a:t>
            </a:r>
            <a:r>
              <a:rPr lang="en-US" b="1" baseline="0" dirty="0" smtClean="0"/>
              <a:t> </a:t>
            </a:r>
            <a:r>
              <a:rPr lang="en-US" b="1" baseline="0" dirty="0" err="1" smtClean="0"/>
              <a:t>MidNet</a:t>
            </a:r>
            <a:r>
              <a:rPr lang="en-US" b="1" baseline="0" dirty="0" smtClean="0"/>
              <a:t>, </a:t>
            </a:r>
            <a:r>
              <a:rPr lang="en-US" b="1" baseline="0" dirty="0" smtClean="0"/>
              <a:t>and</a:t>
            </a:r>
            <a:r>
              <a:rPr lang="en-US" b="1" baseline="0" dirty="0" smtClean="0"/>
              <a:t> </a:t>
            </a:r>
            <a:r>
              <a:rPr lang="en-US" b="1" baseline="0" dirty="0" err="1" smtClean="0"/>
              <a:t>MidNet</a:t>
            </a:r>
            <a:r>
              <a:rPr lang="en-US" b="1" baseline="0" dirty="0" smtClean="0"/>
              <a:t> </a:t>
            </a:r>
            <a:r>
              <a:rPr lang="en-US" b="1" baseline="0" dirty="0" smtClean="0"/>
              <a:t>reciprocally announces </a:t>
            </a:r>
            <a:r>
              <a:rPr lang="en-US" b="1" baseline="0" dirty="0" err="1" smtClean="0"/>
              <a:t>reachability</a:t>
            </a:r>
            <a:r>
              <a:rPr lang="en-US" b="1" baseline="0" dirty="0" smtClean="0"/>
              <a:t> to its blue customers to </a:t>
            </a:r>
            <a:r>
              <a:rPr lang="en-US" b="1" baseline="0" dirty="0" err="1" smtClean="0"/>
              <a:t>EastNet</a:t>
            </a:r>
            <a:r>
              <a:rPr lang="en-US" b="1" baseline="0" dirty="0" smtClean="0"/>
              <a:t>.</a:t>
            </a:r>
          </a:p>
          <a:p>
            <a:pPr eaLnBrk="0" hangingPunct="0"/>
            <a:r>
              <a:rPr lang="en-US" b="1" baseline="0" dirty="0" smtClean="0"/>
              <a:t>With this peering relationship, We see that </a:t>
            </a:r>
            <a:r>
              <a:rPr lang="en-US" b="1" baseline="0" dirty="0" err="1" smtClean="0"/>
              <a:t>EastNet</a:t>
            </a:r>
            <a:r>
              <a:rPr lang="en-US" b="1" baseline="0" dirty="0" smtClean="0"/>
              <a:t> has a routing table that includes how to reach both Blue</a:t>
            </a:r>
            <a:r>
              <a:rPr lang="en-US" b="1" baseline="0" dirty="0" smtClean="0"/>
              <a:t> </a:t>
            </a:r>
            <a:r>
              <a:rPr lang="en-US" b="1" baseline="0" dirty="0" err="1" smtClean="0"/>
              <a:t>MidNet</a:t>
            </a:r>
            <a:r>
              <a:rPr lang="en-US" b="1" baseline="0" dirty="0" smtClean="0"/>
              <a:t> </a:t>
            </a:r>
            <a:r>
              <a:rPr lang="en-US" b="1" baseline="0" dirty="0" smtClean="0"/>
              <a:t>customers as well as its own</a:t>
            </a:r>
            <a:r>
              <a:rPr lang="en-US" b="1" baseline="0" dirty="0" smtClean="0"/>
              <a:t> Red </a:t>
            </a:r>
            <a:r>
              <a:rPr lang="en-US" b="1" baseline="0" dirty="0" err="1" smtClean="0"/>
              <a:t>EastNet</a:t>
            </a:r>
            <a:r>
              <a:rPr lang="en-US" b="1" baseline="0" dirty="0" smtClean="0"/>
              <a:t> customers.</a:t>
            </a:r>
          </a:p>
          <a:p>
            <a:pPr eaLnBrk="0" hangingPunct="0"/>
            <a:endParaRPr lang="en-US" b="1" dirty="0" smtClean="0"/>
          </a:p>
          <a:p>
            <a:pPr eaLnBrk="0" hangingPunct="0"/>
            <a:r>
              <a:rPr lang="en-US" b="1" dirty="0" smtClean="0"/>
              <a:t>With both of these peering relationships</a:t>
            </a:r>
            <a:r>
              <a:rPr lang="en-US" b="1" baseline="0" dirty="0" smtClean="0"/>
              <a:t> we see that</a:t>
            </a:r>
            <a:r>
              <a:rPr lang="en-US" b="1" baseline="0" dirty="0" smtClean="0"/>
              <a:t> </a:t>
            </a:r>
            <a:r>
              <a:rPr lang="en-US" b="1" baseline="0" dirty="0" err="1" smtClean="0"/>
              <a:t>MidNet</a:t>
            </a:r>
            <a:r>
              <a:rPr lang="en-US" b="1" baseline="0" dirty="0" smtClean="0"/>
              <a:t> </a:t>
            </a:r>
            <a:r>
              <a:rPr lang="en-US" b="1" baseline="0" dirty="0" smtClean="0"/>
              <a:t>has a routing table that includes how to reach Green </a:t>
            </a:r>
            <a:r>
              <a:rPr lang="en-US" b="1" baseline="0" dirty="0" err="1" smtClean="0"/>
              <a:t>WestNet</a:t>
            </a:r>
            <a:r>
              <a:rPr lang="en-US" b="1" baseline="0" dirty="0" smtClean="0"/>
              <a:t>, Blue</a:t>
            </a:r>
            <a:r>
              <a:rPr lang="en-US" b="1" baseline="0" dirty="0" smtClean="0"/>
              <a:t> </a:t>
            </a:r>
            <a:r>
              <a:rPr lang="en-US" b="1" baseline="0" dirty="0" err="1" smtClean="0"/>
              <a:t>MidNet</a:t>
            </a:r>
            <a:r>
              <a:rPr lang="en-US" b="1" baseline="0" dirty="0" smtClean="0"/>
              <a:t>, </a:t>
            </a:r>
            <a:r>
              <a:rPr lang="en-US" b="1" baseline="0" dirty="0" smtClean="0"/>
              <a:t>and</a:t>
            </a:r>
            <a:r>
              <a:rPr lang="en-US" b="1" baseline="0" dirty="0" smtClean="0"/>
              <a:t> Red </a:t>
            </a:r>
            <a:r>
              <a:rPr lang="en-US" b="1" baseline="0" dirty="0" err="1" smtClean="0"/>
              <a:t>EastNet</a:t>
            </a:r>
            <a:r>
              <a:rPr lang="en-US" b="1" baseline="0" dirty="0" smtClean="0"/>
              <a:t> customers</a:t>
            </a:r>
          </a:p>
          <a:p>
            <a:pPr eaLnBrk="0" hangingPunct="0"/>
            <a:endParaRPr lang="en-US" b="1" baseline="0" dirty="0" smtClean="0"/>
          </a:p>
          <a:p>
            <a:pPr eaLnBrk="0" hangingPunct="0"/>
            <a:r>
              <a:rPr lang="en-US" b="1" baseline="0" dirty="0" smtClean="0"/>
              <a:t>It is also important to notice that Peering is NOT A TRANSITIVE RELATIONSHIP – that is, just because </a:t>
            </a:r>
            <a:r>
              <a:rPr lang="en-US" b="1" baseline="0" dirty="0" err="1" smtClean="0"/>
              <a:t>WestNet</a:t>
            </a:r>
            <a:r>
              <a:rPr lang="en-US" b="1" baseline="0" dirty="0" smtClean="0"/>
              <a:t> peers with</a:t>
            </a:r>
            <a:r>
              <a:rPr lang="en-US" b="1" baseline="0" dirty="0" smtClean="0"/>
              <a:t> </a:t>
            </a:r>
            <a:r>
              <a:rPr lang="en-US" b="1" baseline="0" dirty="0" err="1" smtClean="0"/>
              <a:t>MidNet</a:t>
            </a:r>
            <a:r>
              <a:rPr lang="en-US" b="1" baseline="0" dirty="0" smtClean="0"/>
              <a:t> </a:t>
            </a:r>
            <a:r>
              <a:rPr lang="en-US" b="1" baseline="0" dirty="0" smtClean="0"/>
              <a:t>and</a:t>
            </a:r>
            <a:r>
              <a:rPr lang="en-US" b="1" baseline="0" dirty="0" smtClean="0"/>
              <a:t> </a:t>
            </a:r>
            <a:r>
              <a:rPr lang="en-US" b="1" baseline="0" dirty="0" err="1" smtClean="0"/>
              <a:t>MidNet</a:t>
            </a:r>
            <a:r>
              <a:rPr lang="en-US" b="1" baseline="0" dirty="0" smtClean="0"/>
              <a:t> </a:t>
            </a:r>
            <a:r>
              <a:rPr lang="en-US" b="1" baseline="0" dirty="0" smtClean="0"/>
              <a:t>peers with </a:t>
            </a:r>
            <a:r>
              <a:rPr lang="en-US" b="1" baseline="0" dirty="0" err="1" smtClean="0"/>
              <a:t>EastNet</a:t>
            </a:r>
            <a:r>
              <a:rPr lang="en-US" b="1" baseline="0" dirty="0" smtClean="0"/>
              <a:t>, does not imply that </a:t>
            </a:r>
            <a:r>
              <a:rPr lang="en-US" b="1" baseline="0" dirty="0" err="1" smtClean="0"/>
              <a:t>WestNet</a:t>
            </a:r>
            <a:r>
              <a:rPr lang="en-US" b="1" baseline="0" dirty="0" smtClean="0"/>
              <a:t> can reach </a:t>
            </a:r>
            <a:r>
              <a:rPr lang="en-US" b="1" baseline="0" dirty="0" err="1" smtClean="0"/>
              <a:t>EastNet</a:t>
            </a:r>
            <a:r>
              <a:rPr lang="en-US" b="1" baseline="0" dirty="0" smtClean="0"/>
              <a:t> through</a:t>
            </a:r>
            <a:r>
              <a:rPr lang="en-US" b="1" baseline="0" dirty="0" smtClean="0"/>
              <a:t> </a:t>
            </a:r>
            <a:r>
              <a:rPr lang="en-US" b="1" baseline="0" dirty="0" err="1" smtClean="0"/>
              <a:t>MidNet</a:t>
            </a:r>
            <a:r>
              <a:rPr lang="en-US" b="1" baseline="0" dirty="0" smtClean="0"/>
              <a:t>. </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44DE10B-EEA5-6C4D-95B8-FEA63096F83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0759D4F-CCED-EB40-9091-97F43B681A7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9C7074B-1CC0-364A-B84D-978DA24EDFE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06C64A9-7007-BE40-BB53-93CBDCE925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08CD5E6-84D8-F149-B886-15A7FE6444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DD8523C-372D-A94F-BE5C-0E801DFA35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EB02C1-621E-1241-AB18-393D8D33F3C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BACF62D2-775C-B140-9443-AC92D6EF110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CDF2E00B-8325-8E44-B4E4-EC7F773AB6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67C8E9E-7AA9-D846-B9D0-C6AF4CB515C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A267ADA-124B-9E46-84B6-BA0C90B9DD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4055E18-2B2E-434B-93B0-1DE5C7037A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NUL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file://localhost/Applications/MAMP/htdocs/peering/Consulting/wbn/img/TimeLine.png" TargetMode="External"/><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23.png"/><Relationship Id="rId5" Type="http://schemas.openxmlformats.org/officeDocument/2006/relationships/image" Target="file://localhost/Users/wbn/Desktop/Screen%20shot%202010-08-08%20at%203.11.29%20PM.png" TargetMode="External"/><Relationship Id="rId6"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gif"/><Relationship Id="rId14" Type="http://schemas.openxmlformats.org/officeDocument/2006/relationships/image" Target="../media/image16.png"/><Relationship Id="rId1" Type="http://schemas.openxmlformats.org/officeDocument/2006/relationships/video" Target="file://localhost/Applications/MAMP/htdocs/peering/white-papers/ISPnP_img/Source_Files/Peering%20101.ppt_media/meter2-2.mov" TargetMode="Externa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5.gif"/><Relationship Id="rId7" Type="http://schemas.openxmlformats.org/officeDocument/2006/relationships/image" Target="../media/image17.png"/><Relationship Id="rId1" Type="http://schemas.openxmlformats.org/officeDocument/2006/relationships/video" Target="file://localhost/Applications/MAMP/htdocs/peering/white-papers/ISPnP_img/Source_Files/Peering%20101.ppt_media/meter2-6.mov" TargetMode="Externa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file://localhost/Applications/MAMP/htdocs/peering/img/PeeringAsLocalOptimization.pn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file://localhost/Applications/MAMP/htdocs/peering/img/PeeringDiagram.pn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lstStyle/>
          <a:p>
            <a:r>
              <a:rPr lang="en-US" dirty="0" smtClean="0"/>
              <a:t>Peering </a:t>
            </a:r>
            <a:r>
              <a:rPr lang="en-US" dirty="0" err="1" smtClean="0"/>
              <a:t>vs</a:t>
            </a:r>
            <a:r>
              <a:rPr lang="en-US" dirty="0" smtClean="0"/>
              <a:t> Transit Economics : The Peering Simulation Game</a:t>
            </a:r>
            <a:endParaRPr lang="en-US" dirty="0"/>
          </a:p>
        </p:txBody>
      </p:sp>
      <p:sp>
        <p:nvSpPr>
          <p:cNvPr id="2055" name="Text Box 7"/>
          <p:cNvSpPr txBox="1">
            <a:spLocks noChangeArrowheads="1"/>
          </p:cNvSpPr>
          <p:nvPr/>
        </p:nvSpPr>
        <p:spPr bwMode="auto">
          <a:xfrm>
            <a:off x="0" y="6035675"/>
            <a:ext cx="184150" cy="457200"/>
          </a:xfrm>
          <a:prstGeom prst="rect">
            <a:avLst/>
          </a:prstGeom>
          <a:noFill/>
          <a:ln w="9525">
            <a:noFill/>
            <a:miter lim="800000"/>
            <a:headEnd/>
            <a:tailEnd/>
          </a:ln>
          <a:effectLst/>
        </p:spPr>
        <p:txBody>
          <a:bodyPr wrap="none">
            <a:prstTxWarp prst="textNoShape">
              <a:avLst/>
            </a:prstTxWarp>
            <a:spAutoFit/>
          </a:bodyPr>
          <a:lstStyle/>
          <a:p>
            <a:pPr eaLnBrk="0" hangingPunct="0"/>
            <a:endParaRPr lang="en-US"/>
          </a:p>
        </p:txBody>
      </p:sp>
      <p:sp>
        <p:nvSpPr>
          <p:cNvPr id="8" name="Rectangle 3"/>
          <p:cNvSpPr txBox="1">
            <a:spLocks noChangeArrowheads="1"/>
          </p:cNvSpPr>
          <p:nvPr/>
        </p:nvSpPr>
        <p:spPr bwMode="auto">
          <a:xfrm>
            <a:off x="1066800" y="3200400"/>
            <a:ext cx="7543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9" name="Text Box 4"/>
          <p:cNvSpPr txBox="1">
            <a:spLocks noChangeArrowheads="1"/>
          </p:cNvSpPr>
          <p:nvPr/>
        </p:nvSpPr>
        <p:spPr bwMode="auto">
          <a:xfrm>
            <a:off x="0" y="5562600"/>
            <a:ext cx="2796960" cy="830997"/>
          </a:xfrm>
          <a:prstGeom prst="rect">
            <a:avLst/>
          </a:prstGeom>
          <a:noFill/>
          <a:ln w="9525">
            <a:noFill/>
            <a:miter lim="800000"/>
            <a:headEnd/>
            <a:tailEnd/>
          </a:ln>
        </p:spPr>
        <p:txBody>
          <a:bodyPr wrap="none">
            <a:prstTxWarp prst="textNoShape">
              <a:avLst/>
            </a:prstTxWarp>
            <a:spAutoFit/>
          </a:bodyPr>
          <a:lstStyle/>
          <a:p>
            <a:r>
              <a:rPr lang="en-US" sz="1600" dirty="0"/>
              <a:t>11-12 August </a:t>
            </a:r>
            <a:r>
              <a:rPr lang="en-US" sz="1600" dirty="0" smtClean="0"/>
              <a:t>2010 11:00-13:00</a:t>
            </a:r>
            <a:br>
              <a:rPr lang="en-US" sz="1600" dirty="0" smtClean="0"/>
            </a:br>
            <a:r>
              <a:rPr lang="en-US" sz="1600" dirty="0"/>
              <a:t>Nairobi, Kenya</a:t>
            </a:r>
            <a:br>
              <a:rPr lang="en-US" sz="1600" dirty="0"/>
            </a:br>
            <a:r>
              <a:rPr lang="en-US" sz="1600" dirty="0" err="1"/>
              <a:t>Sarova</a:t>
            </a:r>
            <a:r>
              <a:rPr lang="en-US" sz="1600" dirty="0"/>
              <a:t> </a:t>
            </a:r>
            <a:r>
              <a:rPr lang="en-US" sz="1600" dirty="0" err="1"/>
              <a:t>Panafric</a:t>
            </a:r>
            <a:r>
              <a:rPr lang="en-US" sz="1600" dirty="0"/>
              <a:t> Hotel Nairobi</a:t>
            </a:r>
          </a:p>
        </p:txBody>
      </p:sp>
      <p:sp>
        <p:nvSpPr>
          <p:cNvPr id="10" name="Text Box 5"/>
          <p:cNvSpPr txBox="1">
            <a:spLocks noChangeArrowheads="1"/>
          </p:cNvSpPr>
          <p:nvPr/>
        </p:nvSpPr>
        <p:spPr bwMode="auto">
          <a:xfrm>
            <a:off x="3636962" y="3886200"/>
            <a:ext cx="2306638" cy="769938"/>
          </a:xfrm>
          <a:prstGeom prst="rect">
            <a:avLst/>
          </a:prstGeom>
          <a:noFill/>
          <a:ln w="9525">
            <a:noFill/>
            <a:miter lim="800000"/>
            <a:headEnd/>
            <a:tailEnd/>
          </a:ln>
        </p:spPr>
        <p:txBody>
          <a:bodyPr wrap="none">
            <a:prstTxWarp prst="textNoShape">
              <a:avLst/>
            </a:prstTxWarp>
            <a:spAutoFit/>
          </a:bodyPr>
          <a:lstStyle/>
          <a:p>
            <a:r>
              <a:rPr lang="en-US" sz="2000" dirty="0" err="1"/>
              <a:t>wbn@DrPeering.net</a:t>
            </a:r>
            <a:endParaRPr lang="en-US" sz="2000" dirty="0"/>
          </a:p>
          <a:p>
            <a:pPr>
              <a:spcBef>
                <a:spcPct val="0"/>
              </a:spcBef>
            </a:pPr>
            <a:endParaRPr lang="en-US" sz="2000" dirty="0"/>
          </a:p>
        </p:txBody>
      </p:sp>
      <p:pic>
        <p:nvPicPr>
          <p:cNvPr id="11" name="Picture 5" descr="DrPSmallLogo.png"/>
          <p:cNvPicPr>
            <a:picLocks noChangeAspect="1"/>
          </p:cNvPicPr>
          <p:nvPr/>
        </p:nvPicPr>
        <p:blipFill>
          <a:blip r:embed="rId3"/>
          <a:srcRect/>
          <a:stretch>
            <a:fillRect/>
          </a:stretch>
        </p:blipFill>
        <p:spPr bwMode="auto">
          <a:xfrm>
            <a:off x="8305800" y="6335713"/>
            <a:ext cx="731838" cy="522287"/>
          </a:xfrm>
          <a:prstGeom prst="rect">
            <a:avLst/>
          </a:prstGeom>
          <a:noFill/>
          <a:ln w="9525">
            <a:noFill/>
            <a:miter lim="800000"/>
            <a:headEnd/>
            <a:tailEnd/>
          </a:ln>
        </p:spPr>
      </p:pic>
      <p:pic>
        <p:nvPicPr>
          <p:cNvPr id="12" name="PowerPointFooter.png" descr="/Applications/MAMP/htdocs/peering/img/PowerPointFooter.png"/>
          <p:cNvPicPr>
            <a:picLocks noChangeAspect="1"/>
          </p:cNvPicPr>
          <p:nvPr/>
        </p:nvPicPr>
        <p:blipFill>
          <a:blip r:embed="rId4" r:link="rId5"/>
          <a:srcRect/>
          <a:stretch>
            <a:fillRect/>
          </a:stretch>
        </p:blipFill>
        <p:spPr bwMode="auto">
          <a:xfrm>
            <a:off x="0" y="6415088"/>
            <a:ext cx="9144000" cy="442912"/>
          </a:xfrm>
          <a:prstGeom prst="rect">
            <a:avLst/>
          </a:prstGeom>
          <a:noFill/>
          <a:ln w="9525">
            <a:noFill/>
            <a:miter lim="800000"/>
            <a:headEnd/>
            <a:tailEnd/>
          </a:ln>
        </p:spPr>
      </p:pic>
      <p:sp>
        <p:nvSpPr>
          <p:cNvPr id="13" name="TextBox 7"/>
          <p:cNvSpPr txBox="1">
            <a:spLocks noChangeArrowheads="1"/>
          </p:cNvSpPr>
          <p:nvPr/>
        </p:nvSpPr>
        <p:spPr bwMode="auto">
          <a:xfrm>
            <a:off x="76200" y="6477000"/>
            <a:ext cx="7696200" cy="307975"/>
          </a:xfrm>
          <a:prstGeom prst="rect">
            <a:avLst/>
          </a:prstGeom>
          <a:noFill/>
          <a:ln w="9525">
            <a:noFill/>
            <a:miter lim="800000"/>
            <a:headEnd/>
            <a:tailEnd/>
          </a:ln>
        </p:spPr>
        <p:txBody>
          <a:bodyPr>
            <a:prstTxWarp prst="textNoShape">
              <a:avLst/>
            </a:prstTxWarp>
            <a:spAutoFit/>
          </a:bodyPr>
          <a:lstStyle/>
          <a:p>
            <a:r>
              <a:rPr lang="en-US" sz="1400" b="1"/>
              <a:t>African Peering and Interconnection Forum: Unlocking Africa’s Regional Interconnection</a:t>
            </a:r>
            <a:endParaRPr lang="en-US"/>
          </a:p>
        </p:txBody>
      </p:sp>
      <p:sp>
        <p:nvSpPr>
          <p:cNvPr id="15" name="Subtitle 14"/>
          <p:cNvSpPr>
            <a:spLocks noGrp="1"/>
          </p:cNvSpPr>
          <p:nvPr>
            <p:ph type="subTitle" idx="1"/>
          </p:nvPr>
        </p:nvSpPr>
        <p:spPr>
          <a:xfrm>
            <a:off x="1676400" y="2514600"/>
            <a:ext cx="6400800" cy="1752600"/>
          </a:xfrm>
        </p:spPr>
        <p:txBody>
          <a:bodyPr/>
          <a:lstStyle/>
          <a:p>
            <a:pPr lvl="0">
              <a:defRPr/>
            </a:pPr>
            <a:r>
              <a:rPr lang="en-US" dirty="0">
                <a:ea typeface="ＭＳ Ｐゴシック" charset="-128"/>
                <a:cs typeface="ＭＳ Ｐゴシック" charset="-128"/>
              </a:rPr>
              <a:t>William B. Norton</a:t>
            </a:r>
          </a:p>
          <a:p>
            <a:pPr lvl="0">
              <a:defRPr/>
            </a:pPr>
            <a:r>
              <a:rPr lang="en-US" sz="2400" dirty="0">
                <a:ea typeface="ＭＳ Ｐゴシック" charset="-128"/>
                <a:cs typeface="ＭＳ Ｐゴシック" charset="-128"/>
              </a:rPr>
              <a:t>Executive </a:t>
            </a:r>
            <a:r>
              <a:rPr lang="en-US" sz="2400" dirty="0" smtClean="0">
                <a:ea typeface="ＭＳ Ｐゴシック" charset="-128"/>
                <a:cs typeface="ＭＳ Ｐゴシック" charset="-128"/>
              </a:rPr>
              <a:t>Director</a:t>
            </a:r>
          </a:p>
          <a:p>
            <a:pPr lvl="0">
              <a:defRPr/>
            </a:pPr>
            <a:r>
              <a:rPr lang="en-US" sz="2400" dirty="0" err="1" smtClean="0">
                <a:ea typeface="ＭＳ Ｐゴシック" charset="-128"/>
                <a:cs typeface="ＭＳ Ｐゴシック" charset="-128"/>
              </a:rPr>
              <a:t>DrPeering</a:t>
            </a:r>
            <a:r>
              <a:rPr lang="en-US" sz="2400" dirty="0" smtClean="0">
                <a:ea typeface="ＭＳ Ｐゴシック" charset="-128"/>
                <a:cs typeface="ＭＳ Ｐゴシック" charset="-128"/>
              </a:rPr>
              <a:t> </a:t>
            </a:r>
            <a:r>
              <a:rPr lang="en-US" sz="2400" dirty="0" smtClean="0">
                <a:ea typeface="ＭＳ Ｐゴシック" charset="-128"/>
                <a:cs typeface="ＭＳ Ｐゴシック" charset="-128"/>
              </a:rPr>
              <a:t>International</a:t>
            </a:r>
          </a:p>
          <a:p>
            <a:endParaRPr lang="en-US" dirty="0"/>
          </a:p>
        </p:txBody>
      </p:sp>
      <p:sp>
        <p:nvSpPr>
          <p:cNvPr id="14" name="TextBox 13"/>
          <p:cNvSpPr txBox="1"/>
          <p:nvPr/>
        </p:nvSpPr>
        <p:spPr>
          <a:xfrm>
            <a:off x="4953000" y="5486400"/>
            <a:ext cx="4198585" cy="830997"/>
          </a:xfrm>
          <a:prstGeom prst="rect">
            <a:avLst/>
          </a:prstGeom>
          <a:noFill/>
        </p:spPr>
        <p:txBody>
          <a:bodyPr wrap="none" rtlCol="0">
            <a:spAutoFit/>
          </a:bodyPr>
          <a:lstStyle/>
          <a:p>
            <a:r>
              <a:rPr lang="en-US" dirty="0" smtClean="0"/>
              <a:t>This work was sponsored in part</a:t>
            </a:r>
          </a:p>
          <a:p>
            <a:r>
              <a:rPr lang="en-US" dirty="0" smtClean="0"/>
              <a:t>by ISOC and </a:t>
            </a:r>
            <a:r>
              <a:rPr lang="en-US" dirty="0" err="1" smtClean="0"/>
              <a:t>DrPeering.net</a:t>
            </a:r>
            <a:endParaRPr lang="en-US" dirty="0"/>
          </a:p>
        </p:txBody>
      </p:sp>
      <p:sp>
        <p:nvSpPr>
          <p:cNvPr id="16" name="TextBox 15"/>
          <p:cNvSpPr txBox="1"/>
          <p:nvPr/>
        </p:nvSpPr>
        <p:spPr>
          <a:xfrm>
            <a:off x="3505200" y="4267200"/>
            <a:ext cx="2486228" cy="369332"/>
          </a:xfrm>
          <a:prstGeom prst="rect">
            <a:avLst/>
          </a:prstGeom>
          <a:noFill/>
        </p:spPr>
        <p:txBody>
          <a:bodyPr wrap="none" rtlCol="0">
            <a:spAutoFit/>
          </a:bodyPr>
          <a:lstStyle/>
          <a:p>
            <a:r>
              <a:rPr lang="en-US" sz="1800" dirty="0" smtClean="0"/>
              <a:t>http://</a:t>
            </a:r>
            <a:r>
              <a:rPr lang="en-US" sz="1800" dirty="0" err="1" smtClean="0"/>
              <a:t>DrPeering.net</a:t>
            </a:r>
            <a:r>
              <a:rPr lang="en-US" sz="1800" dirty="0" smtClean="0"/>
              <a:t>/wbn</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ln/>
        </p:spPr>
        <p:txBody>
          <a:bodyPr/>
          <a:lstStyle/>
          <a:p>
            <a:r>
              <a:rPr lang="en-US" dirty="0" smtClean="0">
                <a:effectLst>
                  <a:outerShdw blurRad="38100" dist="38100" dir="2700000" algn="tl">
                    <a:srgbClr val="808080"/>
                  </a:outerShdw>
                </a:effectLst>
              </a:rPr>
              <a:t>Some context : </a:t>
            </a:r>
            <a:br>
              <a:rPr lang="en-US" dirty="0" smtClean="0">
                <a:effectLst>
                  <a:outerShdw blurRad="38100" dist="38100" dir="2700000" algn="tl">
                    <a:srgbClr val="808080"/>
                  </a:outerShdw>
                </a:effectLst>
              </a:rPr>
            </a:br>
            <a:r>
              <a:rPr lang="en-US" dirty="0" smtClean="0">
                <a:effectLst>
                  <a:outerShdw blurRad="38100" dist="38100" dir="2700000" algn="tl">
                    <a:srgbClr val="808080"/>
                  </a:outerShdw>
                </a:effectLst>
              </a:rPr>
              <a:t>The </a:t>
            </a:r>
            <a:r>
              <a:rPr lang="en-US" dirty="0">
                <a:effectLst>
                  <a:outerShdw blurRad="38100" dist="38100" dir="2700000" algn="tl">
                    <a:srgbClr val="808080"/>
                  </a:outerShdw>
                </a:effectLst>
              </a:rPr>
              <a:t>Internet Peering Ecosystem</a:t>
            </a:r>
          </a:p>
        </p:txBody>
      </p:sp>
      <p:sp>
        <p:nvSpPr>
          <p:cNvPr id="5" name="Content Placeholder 4"/>
          <p:cNvSpPr>
            <a:spLocks noGrp="1"/>
          </p:cNvSpPr>
          <p:nvPr>
            <p:ph idx="1"/>
          </p:nvPr>
        </p:nvSpPr>
        <p:spPr/>
        <p:txBody>
          <a:bodyPr/>
          <a:lstStyle/>
          <a:p>
            <a:r>
              <a:rPr lang="en-US" dirty="0" smtClean="0"/>
              <a:t>Internet viewed as a Global Internet Peering Ecosystem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
                                  </p:stCondLst>
                                  <p:childTnLst>
                                    <p:set>
                                      <p:cBhvr>
                                        <p:cTn id="6" dur="1" fill="hold">
                                          <p:stCondLst>
                                            <p:cond delay="499"/>
                                          </p:stCondLst>
                                        </p:cTn>
                                        <p:tgtEl>
                                          <p:spTgt spid="47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5"/>
          <p:cNvGrpSpPr>
            <a:grpSpLocks/>
          </p:cNvGrpSpPr>
          <p:nvPr/>
        </p:nvGrpSpPr>
        <p:grpSpPr bwMode="auto">
          <a:xfrm>
            <a:off x="1143000" y="1371600"/>
            <a:ext cx="7543800" cy="5486400"/>
            <a:chOff x="0" y="0"/>
            <a:chExt cx="5280" cy="3840"/>
          </a:xfrm>
        </p:grpSpPr>
        <p:grpSp>
          <p:nvGrpSpPr>
            <p:cNvPr id="5" name="Group 6"/>
            <p:cNvGrpSpPr>
              <a:grpSpLocks/>
            </p:cNvGrpSpPr>
            <p:nvPr/>
          </p:nvGrpSpPr>
          <p:grpSpPr bwMode="auto">
            <a:xfrm>
              <a:off x="0" y="0"/>
              <a:ext cx="5280" cy="3840"/>
              <a:chOff x="0" y="0"/>
              <a:chExt cx="5280" cy="3840"/>
            </a:xfrm>
          </p:grpSpPr>
          <p:sp>
            <p:nvSpPr>
              <p:cNvPr id="49159" name="Rectangle 7"/>
              <p:cNvSpPr>
                <a:spLocks/>
              </p:cNvSpPr>
              <p:nvPr/>
            </p:nvSpPr>
            <p:spPr bwMode="auto">
              <a:xfrm>
                <a:off x="0" y="0"/>
                <a:ext cx="5280" cy="3840"/>
              </a:xfrm>
              <a:prstGeom prst="rect">
                <a:avLst/>
              </a:prstGeom>
              <a:blipFill dpi="0" rotWithShape="0">
                <a:blip r:embed="rId3"/>
                <a:srcRect/>
                <a:tile tx="0" ty="0" sx="100000" sy="100000" flip="none" algn="tl"/>
              </a:blip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49160" name="Rectangle 8"/>
              <p:cNvSpPr>
                <a:spLocks/>
              </p:cNvSpPr>
              <p:nvPr/>
            </p:nvSpPr>
            <p:spPr bwMode="auto">
              <a:xfrm>
                <a:off x="0" y="0"/>
                <a:ext cx="5280" cy="384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grpSp>
        <p:nvGrpSpPr>
          <p:cNvPr id="6" name="Group 9"/>
          <p:cNvGrpSpPr>
            <a:grpSpLocks/>
          </p:cNvGrpSpPr>
          <p:nvPr/>
        </p:nvGrpSpPr>
        <p:grpSpPr bwMode="auto">
          <a:xfrm>
            <a:off x="1828800" y="1827372"/>
            <a:ext cx="5793582" cy="2664618"/>
            <a:chOff x="0" y="0"/>
            <a:chExt cx="4055" cy="1864"/>
          </a:xfrm>
        </p:grpSpPr>
        <p:sp>
          <p:nvSpPr>
            <p:cNvPr id="49162" name="Oval 10"/>
            <p:cNvSpPr>
              <a:spLocks/>
            </p:cNvSpPr>
            <p:nvPr/>
          </p:nvSpPr>
          <p:spPr bwMode="auto">
            <a:xfrm>
              <a:off x="0" y="0"/>
              <a:ext cx="4055" cy="1864"/>
            </a:xfrm>
            <a:prstGeom prst="ellipse">
              <a:avLst/>
            </a:prstGeom>
            <a:solidFill>
              <a:srgbClr val="463C43"/>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49163" name="Rectangle 11"/>
            <p:cNvSpPr>
              <a:spLocks/>
            </p:cNvSpPr>
            <p:nvPr/>
          </p:nvSpPr>
          <p:spPr bwMode="auto">
            <a:xfrm>
              <a:off x="593" y="272"/>
              <a:ext cx="2869" cy="131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7" name="Group 12"/>
          <p:cNvGrpSpPr>
            <a:grpSpLocks/>
          </p:cNvGrpSpPr>
          <p:nvPr/>
        </p:nvGrpSpPr>
        <p:grpSpPr bwMode="auto">
          <a:xfrm>
            <a:off x="1680210" y="2055972"/>
            <a:ext cx="5793582" cy="2664618"/>
            <a:chOff x="0" y="0"/>
            <a:chExt cx="4055" cy="1864"/>
          </a:xfrm>
        </p:grpSpPr>
        <p:sp>
          <p:nvSpPr>
            <p:cNvPr id="49165" name="Oval 13"/>
            <p:cNvSpPr>
              <a:spLocks/>
            </p:cNvSpPr>
            <p:nvPr/>
          </p:nvSpPr>
          <p:spPr bwMode="auto">
            <a:xfrm>
              <a:off x="0" y="0"/>
              <a:ext cx="4055" cy="1864"/>
            </a:xfrm>
            <a:prstGeom prst="ellipse">
              <a:avLst/>
            </a:prstGeom>
            <a:solidFill>
              <a:srgbClr val="660066"/>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49166" name="Rectangle 14"/>
            <p:cNvSpPr>
              <a:spLocks/>
            </p:cNvSpPr>
            <p:nvPr/>
          </p:nvSpPr>
          <p:spPr bwMode="auto">
            <a:xfrm>
              <a:off x="593" y="272"/>
              <a:ext cx="2869" cy="131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8" name="Group 15"/>
          <p:cNvGrpSpPr>
            <a:grpSpLocks/>
          </p:cNvGrpSpPr>
          <p:nvPr/>
        </p:nvGrpSpPr>
        <p:grpSpPr bwMode="auto">
          <a:xfrm>
            <a:off x="1600200" y="2204562"/>
            <a:ext cx="5793582" cy="2664618"/>
            <a:chOff x="0" y="0"/>
            <a:chExt cx="4055" cy="1864"/>
          </a:xfrm>
        </p:grpSpPr>
        <p:sp>
          <p:nvSpPr>
            <p:cNvPr id="49168" name="Oval 16"/>
            <p:cNvSpPr>
              <a:spLocks/>
            </p:cNvSpPr>
            <p:nvPr/>
          </p:nvSpPr>
          <p:spPr bwMode="auto">
            <a:xfrm>
              <a:off x="0" y="0"/>
              <a:ext cx="4055" cy="1864"/>
            </a:xfrm>
            <a:prstGeom prst="ellipse">
              <a:avLst/>
            </a:prstGeom>
            <a:solidFill>
              <a:srgbClr val="FF0000"/>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49169" name="Rectangle 17"/>
            <p:cNvSpPr>
              <a:spLocks/>
            </p:cNvSpPr>
            <p:nvPr/>
          </p:nvSpPr>
          <p:spPr bwMode="auto">
            <a:xfrm>
              <a:off x="593" y="272"/>
              <a:ext cx="2869" cy="131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49170" name="Rectangle 18"/>
          <p:cNvSpPr>
            <a:spLocks/>
          </p:cNvSpPr>
          <p:nvPr/>
        </p:nvSpPr>
        <p:spPr bwMode="auto">
          <a:xfrm>
            <a:off x="3223494" y="2499956"/>
            <a:ext cx="2282676"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JP Internet Region</a:t>
            </a:r>
          </a:p>
        </p:txBody>
      </p:sp>
      <p:grpSp>
        <p:nvGrpSpPr>
          <p:cNvPr id="9" name="Group 19"/>
          <p:cNvGrpSpPr>
            <a:grpSpLocks/>
          </p:cNvGrpSpPr>
          <p:nvPr/>
        </p:nvGrpSpPr>
        <p:grpSpPr bwMode="auto">
          <a:xfrm>
            <a:off x="1451610" y="3051810"/>
            <a:ext cx="5793582" cy="2663190"/>
            <a:chOff x="0" y="0"/>
            <a:chExt cx="4055" cy="1864"/>
          </a:xfrm>
        </p:grpSpPr>
        <p:sp>
          <p:nvSpPr>
            <p:cNvPr id="49172" name="Oval 20"/>
            <p:cNvSpPr>
              <a:spLocks/>
            </p:cNvSpPr>
            <p:nvPr/>
          </p:nvSpPr>
          <p:spPr bwMode="auto">
            <a:xfrm>
              <a:off x="0" y="0"/>
              <a:ext cx="4055" cy="1864"/>
            </a:xfrm>
            <a:prstGeom prst="ellipse">
              <a:avLst/>
            </a:prstGeom>
            <a:solidFill>
              <a:srgbClr val="00FF00"/>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49173" name="Rectangle 21"/>
            <p:cNvSpPr>
              <a:spLocks/>
            </p:cNvSpPr>
            <p:nvPr/>
          </p:nvSpPr>
          <p:spPr bwMode="auto">
            <a:xfrm>
              <a:off x="593" y="272"/>
              <a:ext cx="2869" cy="131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49174" name="Rectangle 22"/>
          <p:cNvSpPr>
            <a:spLocks/>
          </p:cNvSpPr>
          <p:nvPr/>
        </p:nvSpPr>
        <p:spPr bwMode="auto">
          <a:xfrm>
            <a:off x="3023712" y="3337203"/>
            <a:ext cx="2462213"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AU Internet Region</a:t>
            </a:r>
          </a:p>
        </p:txBody>
      </p:sp>
      <p:grpSp>
        <p:nvGrpSpPr>
          <p:cNvPr id="10" name="Group 23"/>
          <p:cNvGrpSpPr>
            <a:grpSpLocks/>
          </p:cNvGrpSpPr>
          <p:nvPr/>
        </p:nvGrpSpPr>
        <p:grpSpPr bwMode="auto">
          <a:xfrm>
            <a:off x="1474470" y="4000500"/>
            <a:ext cx="5793582" cy="2663190"/>
            <a:chOff x="0" y="0"/>
            <a:chExt cx="4055" cy="1864"/>
          </a:xfrm>
        </p:grpSpPr>
        <p:sp>
          <p:nvSpPr>
            <p:cNvPr id="49176" name="Oval 24"/>
            <p:cNvSpPr>
              <a:spLocks/>
            </p:cNvSpPr>
            <p:nvPr/>
          </p:nvSpPr>
          <p:spPr bwMode="auto">
            <a:xfrm>
              <a:off x="0" y="0"/>
              <a:ext cx="4055" cy="1864"/>
            </a:xfrm>
            <a:prstGeom prst="ellipse">
              <a:avLst/>
            </a:prstGeom>
            <a:solidFill>
              <a:srgbClr val="1302EC"/>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49177" name="Rectangle 25"/>
            <p:cNvSpPr>
              <a:spLocks/>
            </p:cNvSpPr>
            <p:nvPr/>
          </p:nvSpPr>
          <p:spPr bwMode="auto">
            <a:xfrm>
              <a:off x="593" y="272"/>
              <a:ext cx="2869" cy="131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49178" name="Rectangle 26"/>
          <p:cNvSpPr>
            <a:spLocks/>
          </p:cNvSpPr>
          <p:nvPr/>
        </p:nvSpPr>
        <p:spPr bwMode="auto">
          <a:xfrm>
            <a:off x="2980048" y="4251603"/>
            <a:ext cx="2398092" cy="36933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rgbClr val="FFFF00"/>
                </a:solidFill>
                <a:ea typeface="Gill Sans" charset="0"/>
                <a:cs typeface="Gill Sans" charset="0"/>
              </a:rPr>
              <a:t>US Internet Region</a:t>
            </a:r>
          </a:p>
        </p:txBody>
      </p:sp>
      <p:sp>
        <p:nvSpPr>
          <p:cNvPr id="49179" name="Rectangle 27"/>
          <p:cNvSpPr>
            <a:spLocks/>
          </p:cNvSpPr>
          <p:nvPr/>
        </p:nvSpPr>
        <p:spPr bwMode="auto">
          <a:xfrm>
            <a:off x="1368804" y="1317382"/>
            <a:ext cx="6583558" cy="4770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3100" b="1" dirty="0">
                <a:latin typeface="Arial" charset="0"/>
                <a:ea typeface="Arial" charset="0"/>
                <a:cs typeface="Arial" charset="0"/>
                <a:sym typeface="Arial" charset="0"/>
              </a:rPr>
              <a:t>Global Internet Peering Ecosystem</a:t>
            </a:r>
          </a:p>
        </p:txBody>
      </p:sp>
      <p:grpSp>
        <p:nvGrpSpPr>
          <p:cNvPr id="11" name="Group 28"/>
          <p:cNvGrpSpPr>
            <a:grpSpLocks/>
          </p:cNvGrpSpPr>
          <p:nvPr/>
        </p:nvGrpSpPr>
        <p:grpSpPr bwMode="auto">
          <a:xfrm>
            <a:off x="2514600" y="4720590"/>
            <a:ext cx="2971800" cy="537210"/>
            <a:chOff x="0" y="0"/>
            <a:chExt cx="2080" cy="376"/>
          </a:xfrm>
        </p:grpSpPr>
        <p:grpSp>
          <p:nvGrpSpPr>
            <p:cNvPr id="12" name="Group 29"/>
            <p:cNvGrpSpPr>
              <a:grpSpLocks/>
            </p:cNvGrpSpPr>
            <p:nvPr/>
          </p:nvGrpSpPr>
          <p:grpSpPr bwMode="auto">
            <a:xfrm>
              <a:off x="0" y="0"/>
              <a:ext cx="2080" cy="376"/>
              <a:chOff x="0" y="0"/>
              <a:chExt cx="2080" cy="376"/>
            </a:xfrm>
          </p:grpSpPr>
          <p:sp>
            <p:nvSpPr>
              <p:cNvPr id="49182" name="Oval 30"/>
              <p:cNvSpPr>
                <a:spLocks/>
              </p:cNvSpPr>
              <p:nvPr/>
            </p:nvSpPr>
            <p:spPr bwMode="auto">
              <a:xfrm>
                <a:off x="0" y="0"/>
                <a:ext cx="2080" cy="376"/>
              </a:xfrm>
              <a:prstGeom prst="ellipse">
                <a:avLst/>
              </a:prstGeom>
              <a:blipFill dpi="0" rotWithShape="0">
                <a:blip r:embed="rId3"/>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49183" name="Rectangle 31"/>
              <p:cNvSpPr>
                <a:spLocks/>
              </p:cNvSpPr>
              <p:nvPr/>
            </p:nvSpPr>
            <p:spPr bwMode="auto">
              <a:xfrm>
                <a:off x="304" y="55"/>
                <a:ext cx="1471" cy="265"/>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49184" name="Rectangle 32"/>
            <p:cNvSpPr>
              <a:spLocks/>
            </p:cNvSpPr>
            <p:nvPr/>
          </p:nvSpPr>
          <p:spPr bwMode="auto">
            <a:xfrm>
              <a:off x="497" y="66"/>
              <a:ext cx="1083" cy="248"/>
            </a:xfrm>
            <a:prstGeom prst="rect">
              <a:avLst/>
            </a:prstGeom>
            <a:no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2300" b="1" dirty="0">
                  <a:latin typeface="Arial" charset="0"/>
                  <a:ea typeface="Arial" charset="0"/>
                  <a:cs typeface="Arial" charset="0"/>
                  <a:sym typeface="Arial" charset="0"/>
                </a:rPr>
                <a:t>Tier 1 ISPs</a:t>
              </a:r>
            </a:p>
          </p:txBody>
        </p:sp>
      </p:grpSp>
      <p:grpSp>
        <p:nvGrpSpPr>
          <p:cNvPr id="13" name="Group 33"/>
          <p:cNvGrpSpPr>
            <a:grpSpLocks/>
          </p:cNvGrpSpPr>
          <p:nvPr/>
        </p:nvGrpSpPr>
        <p:grpSpPr bwMode="auto">
          <a:xfrm>
            <a:off x="1600200" y="5337810"/>
            <a:ext cx="2971800" cy="537210"/>
            <a:chOff x="0" y="0"/>
            <a:chExt cx="2080" cy="376"/>
          </a:xfrm>
        </p:grpSpPr>
        <p:grpSp>
          <p:nvGrpSpPr>
            <p:cNvPr id="14" name="Group 34"/>
            <p:cNvGrpSpPr>
              <a:grpSpLocks/>
            </p:cNvGrpSpPr>
            <p:nvPr/>
          </p:nvGrpSpPr>
          <p:grpSpPr bwMode="auto">
            <a:xfrm>
              <a:off x="0" y="0"/>
              <a:ext cx="2080" cy="376"/>
              <a:chOff x="0" y="0"/>
              <a:chExt cx="2080" cy="376"/>
            </a:xfrm>
          </p:grpSpPr>
          <p:sp>
            <p:nvSpPr>
              <p:cNvPr id="49187" name="Oval 35"/>
              <p:cNvSpPr>
                <a:spLocks/>
              </p:cNvSpPr>
              <p:nvPr/>
            </p:nvSpPr>
            <p:spPr bwMode="auto">
              <a:xfrm>
                <a:off x="0" y="0"/>
                <a:ext cx="2080" cy="376"/>
              </a:xfrm>
              <a:prstGeom prst="ellipse">
                <a:avLst/>
              </a:prstGeom>
              <a:blipFill dpi="0" rotWithShape="0">
                <a:blip r:embed="rId3"/>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49188" name="Rectangle 36"/>
              <p:cNvSpPr>
                <a:spLocks/>
              </p:cNvSpPr>
              <p:nvPr/>
            </p:nvSpPr>
            <p:spPr bwMode="auto">
              <a:xfrm>
                <a:off x="304" y="55"/>
                <a:ext cx="1471" cy="265"/>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49189" name="Rectangle 37"/>
            <p:cNvSpPr>
              <a:spLocks/>
            </p:cNvSpPr>
            <p:nvPr/>
          </p:nvSpPr>
          <p:spPr bwMode="auto">
            <a:xfrm>
              <a:off x="497" y="61"/>
              <a:ext cx="1083" cy="248"/>
            </a:xfrm>
            <a:prstGeom prst="rect">
              <a:avLst/>
            </a:prstGeom>
            <a:no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2300" b="1" dirty="0">
                  <a:latin typeface="Arial" charset="0"/>
                  <a:ea typeface="Arial" charset="0"/>
                  <a:cs typeface="Arial" charset="0"/>
                  <a:sym typeface="Arial" charset="0"/>
                </a:rPr>
                <a:t>Tier 2 ISPs</a:t>
              </a:r>
            </a:p>
          </p:txBody>
        </p:sp>
      </p:grpSp>
      <p:grpSp>
        <p:nvGrpSpPr>
          <p:cNvPr id="15" name="Group 38"/>
          <p:cNvGrpSpPr>
            <a:grpSpLocks/>
          </p:cNvGrpSpPr>
          <p:nvPr/>
        </p:nvGrpSpPr>
        <p:grpSpPr bwMode="auto">
          <a:xfrm>
            <a:off x="3120390" y="5943600"/>
            <a:ext cx="2971800" cy="537210"/>
            <a:chOff x="0" y="0"/>
            <a:chExt cx="2080" cy="376"/>
          </a:xfrm>
        </p:grpSpPr>
        <p:grpSp>
          <p:nvGrpSpPr>
            <p:cNvPr id="16" name="Group 39"/>
            <p:cNvGrpSpPr>
              <a:grpSpLocks/>
            </p:cNvGrpSpPr>
            <p:nvPr/>
          </p:nvGrpSpPr>
          <p:grpSpPr bwMode="auto">
            <a:xfrm>
              <a:off x="0" y="0"/>
              <a:ext cx="2080" cy="376"/>
              <a:chOff x="0" y="0"/>
              <a:chExt cx="2080" cy="376"/>
            </a:xfrm>
          </p:grpSpPr>
          <p:sp>
            <p:nvSpPr>
              <p:cNvPr id="49192" name="Oval 40"/>
              <p:cNvSpPr>
                <a:spLocks/>
              </p:cNvSpPr>
              <p:nvPr/>
            </p:nvSpPr>
            <p:spPr bwMode="auto">
              <a:xfrm>
                <a:off x="0" y="0"/>
                <a:ext cx="2080" cy="376"/>
              </a:xfrm>
              <a:prstGeom prst="ellipse">
                <a:avLst/>
              </a:prstGeom>
              <a:blipFill dpi="0" rotWithShape="0">
                <a:blip r:embed="rId3"/>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49193" name="Rectangle 41"/>
              <p:cNvSpPr>
                <a:spLocks/>
              </p:cNvSpPr>
              <p:nvPr/>
            </p:nvSpPr>
            <p:spPr bwMode="auto">
              <a:xfrm>
                <a:off x="304" y="55"/>
                <a:ext cx="1471" cy="265"/>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49194" name="Rectangle 42"/>
            <p:cNvSpPr>
              <a:spLocks/>
            </p:cNvSpPr>
            <p:nvPr/>
          </p:nvSpPr>
          <p:spPr bwMode="auto">
            <a:xfrm>
              <a:off x="132" y="64"/>
              <a:ext cx="1821" cy="248"/>
            </a:xfrm>
            <a:prstGeom prst="rect">
              <a:avLst/>
            </a:prstGeom>
            <a:no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2300" b="1" dirty="0">
                  <a:latin typeface="Arial" charset="0"/>
                  <a:ea typeface="Arial" charset="0"/>
                  <a:cs typeface="Arial" charset="0"/>
                  <a:sym typeface="Arial" charset="0"/>
                </a:rPr>
                <a:t>Content Providers</a:t>
              </a:r>
            </a:p>
          </p:txBody>
        </p:sp>
      </p:grpSp>
      <p:sp>
        <p:nvSpPr>
          <p:cNvPr id="49195" name="Rectangle 43"/>
          <p:cNvSpPr>
            <a:spLocks/>
          </p:cNvSpPr>
          <p:nvPr/>
        </p:nvSpPr>
        <p:spPr bwMode="auto">
          <a:xfrm>
            <a:off x="44292" y="37148"/>
            <a:ext cx="9109710" cy="89154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3100" dirty="0">
                <a:solidFill>
                  <a:srgbClr val="000000"/>
                </a:solidFill>
                <a:ea typeface="Gill Sans" charset="0"/>
                <a:cs typeface="Gill Sans" charset="0"/>
              </a:rPr>
              <a:t>Def:  Global Internet Peering Ecosystem consists of a set of interconnected internet regions (countries).</a:t>
            </a:r>
          </a:p>
        </p:txBody>
      </p:sp>
      <p:grpSp>
        <p:nvGrpSpPr>
          <p:cNvPr id="17" name="Group 44"/>
          <p:cNvGrpSpPr>
            <a:grpSpLocks/>
          </p:cNvGrpSpPr>
          <p:nvPr/>
        </p:nvGrpSpPr>
        <p:grpSpPr bwMode="auto">
          <a:xfrm>
            <a:off x="4606290" y="4993482"/>
            <a:ext cx="4004787" cy="1864519"/>
            <a:chOff x="0" y="0"/>
            <a:chExt cx="2803" cy="1305"/>
          </a:xfrm>
        </p:grpSpPr>
        <p:sp>
          <p:nvSpPr>
            <p:cNvPr id="49197" name="Rectangle 45"/>
            <p:cNvSpPr>
              <a:spLocks/>
            </p:cNvSpPr>
            <p:nvPr/>
          </p:nvSpPr>
          <p:spPr bwMode="auto">
            <a:xfrm>
              <a:off x="1294" y="917"/>
              <a:ext cx="1509" cy="38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800" dirty="0">
                  <a:solidFill>
                    <a:srgbClr val="000000"/>
                  </a:solidFill>
                  <a:ea typeface="Gill Sans" charset="0"/>
                  <a:cs typeface="Gill Sans" charset="0"/>
                </a:rPr>
                <a:t>Characteristics of these</a:t>
              </a:r>
            </a:p>
            <a:p>
              <a:pPr algn="ctr">
                <a:spcBef>
                  <a:spcPct val="0"/>
                </a:spcBef>
              </a:pPr>
              <a:r>
                <a:rPr lang="en-US" sz="1800" dirty="0">
                  <a:solidFill>
                    <a:srgbClr val="000000"/>
                  </a:solidFill>
                  <a:ea typeface="Gill Sans" charset="0"/>
                  <a:cs typeface="Gill Sans" charset="0"/>
                </a:rPr>
                <a:t>Ecosystem Organisms?</a:t>
              </a:r>
            </a:p>
          </p:txBody>
        </p:sp>
        <p:sp>
          <p:nvSpPr>
            <p:cNvPr id="49198" name="Line 46"/>
            <p:cNvSpPr>
              <a:spLocks noChangeShapeType="1"/>
            </p:cNvSpPr>
            <p:nvPr/>
          </p:nvSpPr>
          <p:spPr bwMode="auto">
            <a:xfrm rot="10800000">
              <a:off x="616" y="0"/>
              <a:ext cx="728" cy="675"/>
            </a:xfrm>
            <a:prstGeom prst="line">
              <a:avLst/>
            </a:prstGeom>
            <a:noFill/>
            <a:ln w="254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49199" name="Line 47"/>
            <p:cNvSpPr>
              <a:spLocks noChangeShapeType="1"/>
            </p:cNvSpPr>
            <p:nvPr/>
          </p:nvSpPr>
          <p:spPr bwMode="auto">
            <a:xfrm rot="10800000">
              <a:off x="0" y="400"/>
              <a:ext cx="1306" cy="257"/>
            </a:xfrm>
            <a:prstGeom prst="line">
              <a:avLst/>
            </a:prstGeom>
            <a:noFill/>
            <a:ln w="254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49200" name="Line 48"/>
            <p:cNvSpPr>
              <a:spLocks noChangeShapeType="1"/>
            </p:cNvSpPr>
            <p:nvPr/>
          </p:nvSpPr>
          <p:spPr bwMode="auto">
            <a:xfrm flipH="1">
              <a:off x="775" y="639"/>
              <a:ext cx="534" cy="54"/>
            </a:xfrm>
            <a:prstGeom prst="line">
              <a:avLst/>
            </a:prstGeom>
            <a:noFill/>
            <a:ln w="254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500"/>
                            </p:stCondLst>
                            <p:childTnLst>
                              <p:par>
                                <p:cTn id="8" presetID="1" presetClass="entr" presetSubtype="0" fill="hold" nodeType="afterEffect">
                                  <p:stCondLst>
                                    <p:cond delay="5000"/>
                                  </p:stCondLst>
                                  <p:childTnLst>
                                    <p:set>
                                      <p:cBhvr>
                                        <p:cTn id="9" dur="1" fill="hold">
                                          <p:stCondLst>
                                            <p:cond delay="499"/>
                                          </p:stCondLst>
                                        </p:cTn>
                                        <p:tgtEl>
                                          <p:spTgt spid="6"/>
                                        </p:tgtEl>
                                        <p:attrNameLst>
                                          <p:attrName>style.visibility</p:attrName>
                                        </p:attrNameLst>
                                      </p:cBhvr>
                                      <p:to>
                                        <p:strVal val="visible"/>
                                      </p:to>
                                    </p:set>
                                  </p:childTnLst>
                                </p:cTn>
                              </p:par>
                            </p:childTnLst>
                          </p:cTn>
                        </p:par>
                        <p:par>
                          <p:cTn id="10" fill="hold">
                            <p:stCondLst>
                              <p:cond delay="11000"/>
                            </p:stCondLst>
                            <p:childTnLst>
                              <p:par>
                                <p:cTn id="11" presetID="1" presetClass="entr" presetSubtype="0" fill="hold" nodeType="afterEffect">
                                  <p:stCondLst>
                                    <p:cond delay="2000"/>
                                  </p:stCondLst>
                                  <p:childTnLst>
                                    <p:set>
                                      <p:cBhvr>
                                        <p:cTn id="12" dur="1" fill="hold">
                                          <p:stCondLst>
                                            <p:cond delay="499"/>
                                          </p:stCondLst>
                                        </p:cTn>
                                        <p:tgtEl>
                                          <p:spTgt spid="7"/>
                                        </p:tgtEl>
                                        <p:attrNameLst>
                                          <p:attrName>style.visibility</p:attrName>
                                        </p:attrNameLst>
                                      </p:cBhvr>
                                      <p:to>
                                        <p:strVal val="visible"/>
                                      </p:to>
                                    </p:set>
                                  </p:childTnLst>
                                </p:cTn>
                              </p:par>
                            </p:childTnLst>
                          </p:cTn>
                        </p:par>
                        <p:par>
                          <p:cTn id="13" fill="hold">
                            <p:stCondLst>
                              <p:cond delay="13500"/>
                            </p:stCondLst>
                            <p:childTnLst>
                              <p:par>
                                <p:cTn id="14" presetID="1" presetClass="entr" presetSubtype="0" fill="hold" nodeType="afterEffect">
                                  <p:stCondLst>
                                    <p:cond delay="2000"/>
                                  </p:stCondLst>
                                  <p:childTnLst>
                                    <p:set>
                                      <p:cBhvr>
                                        <p:cTn id="15" dur="1" fill="hold">
                                          <p:stCondLst>
                                            <p:cond delay="499"/>
                                          </p:stCondLst>
                                        </p:cTn>
                                        <p:tgtEl>
                                          <p:spTgt spid="8"/>
                                        </p:tgtEl>
                                        <p:attrNameLst>
                                          <p:attrName>style.visibility</p:attrName>
                                        </p:attrNameLst>
                                      </p:cBhvr>
                                      <p:to>
                                        <p:strVal val="visible"/>
                                      </p:to>
                                    </p:set>
                                  </p:childTnLst>
                                </p:cTn>
                              </p:par>
                            </p:childTnLst>
                          </p:cTn>
                        </p:par>
                        <p:par>
                          <p:cTn id="16" fill="hold">
                            <p:stCondLst>
                              <p:cond delay="16000"/>
                            </p:stCondLst>
                            <p:childTnLst>
                              <p:par>
                                <p:cTn id="17" presetID="1" presetClass="entr" presetSubtype="0" fill="hold" nodeType="afterEffect">
                                  <p:stCondLst>
                                    <p:cond delay="2000"/>
                                  </p:stCondLst>
                                  <p:childTnLst>
                                    <p:set>
                                      <p:cBhvr>
                                        <p:cTn id="18" dur="1" fill="hold">
                                          <p:stCondLst>
                                            <p:cond delay="499"/>
                                          </p:stCondLst>
                                        </p:cTn>
                                        <p:tgtEl>
                                          <p:spTgt spid="9"/>
                                        </p:tgtEl>
                                        <p:attrNameLst>
                                          <p:attrName>style.visibility</p:attrName>
                                        </p:attrNameLst>
                                      </p:cBhvr>
                                      <p:to>
                                        <p:strVal val="visible"/>
                                      </p:to>
                                    </p:set>
                                  </p:childTnLst>
                                </p:cTn>
                              </p:par>
                            </p:childTnLst>
                          </p:cTn>
                        </p:par>
                        <p:par>
                          <p:cTn id="19" fill="hold">
                            <p:stCondLst>
                              <p:cond delay="18500"/>
                            </p:stCondLst>
                            <p:childTnLst>
                              <p:par>
                                <p:cTn id="20" presetID="1" presetClass="entr" presetSubtype="0" fill="hold" nodeType="afterEffect">
                                  <p:stCondLst>
                                    <p:cond delay="2000"/>
                                  </p:stCondLst>
                                  <p:childTnLst>
                                    <p:set>
                                      <p:cBhvr>
                                        <p:cTn id="21" dur="1" fill="hold">
                                          <p:stCondLst>
                                            <p:cond delay="499"/>
                                          </p:stCondLst>
                                        </p:cTn>
                                        <p:tgtEl>
                                          <p:spTgt spid="10"/>
                                        </p:tgtEl>
                                        <p:attrNameLst>
                                          <p:attrName>style.visibility</p:attrName>
                                        </p:attrNameLst>
                                      </p:cBhvr>
                                      <p:to>
                                        <p:strVal val="visible"/>
                                      </p:to>
                                    </p:set>
                                  </p:childTnLst>
                                </p:cTn>
                              </p:par>
                            </p:childTnLst>
                          </p:cTn>
                        </p:par>
                        <p:par>
                          <p:cTn id="22" fill="hold">
                            <p:stCondLst>
                              <p:cond delay="21000"/>
                            </p:stCondLst>
                            <p:childTnLst>
                              <p:par>
                                <p:cTn id="23" presetID="1" presetClass="entr" presetSubtype="0" fill="hold" grpId="0" nodeType="afterEffect">
                                  <p:stCondLst>
                                    <p:cond delay="2000"/>
                                  </p:stCondLst>
                                  <p:childTnLst>
                                    <p:set>
                                      <p:cBhvr>
                                        <p:cTn id="24" dur="1" fill="hold">
                                          <p:stCondLst>
                                            <p:cond delay="499"/>
                                          </p:stCondLst>
                                        </p:cTn>
                                        <p:tgtEl>
                                          <p:spTgt spid="49174"/>
                                        </p:tgtEl>
                                        <p:attrNameLst>
                                          <p:attrName>style.visibility</p:attrName>
                                        </p:attrNameLst>
                                      </p:cBhvr>
                                      <p:to>
                                        <p:strVal val="visible"/>
                                      </p:to>
                                    </p:set>
                                  </p:childTnLst>
                                </p:cTn>
                              </p:par>
                            </p:childTnLst>
                          </p:cTn>
                        </p:par>
                        <p:par>
                          <p:cTn id="25" fill="hold">
                            <p:stCondLst>
                              <p:cond delay="23500"/>
                            </p:stCondLst>
                            <p:childTnLst>
                              <p:par>
                                <p:cTn id="26" presetID="1" presetClass="entr" presetSubtype="0" fill="hold" grpId="0" nodeType="afterEffect">
                                  <p:stCondLst>
                                    <p:cond delay="2000"/>
                                  </p:stCondLst>
                                  <p:childTnLst>
                                    <p:set>
                                      <p:cBhvr>
                                        <p:cTn id="27" dur="1" fill="hold">
                                          <p:stCondLst>
                                            <p:cond delay="499"/>
                                          </p:stCondLst>
                                        </p:cTn>
                                        <p:tgtEl>
                                          <p:spTgt spid="49170"/>
                                        </p:tgtEl>
                                        <p:attrNameLst>
                                          <p:attrName>style.visibility</p:attrName>
                                        </p:attrNameLst>
                                      </p:cBhvr>
                                      <p:to>
                                        <p:strVal val="visible"/>
                                      </p:to>
                                    </p:set>
                                  </p:childTnLst>
                                </p:cTn>
                              </p:par>
                            </p:childTnLst>
                          </p:cTn>
                        </p:par>
                        <p:par>
                          <p:cTn id="28" fill="hold">
                            <p:stCondLst>
                              <p:cond delay="26000"/>
                            </p:stCondLst>
                            <p:childTnLst>
                              <p:par>
                                <p:cTn id="29" presetID="1" presetClass="entr" presetSubtype="0" fill="hold" grpId="0" nodeType="afterEffect">
                                  <p:stCondLst>
                                    <p:cond delay="2000"/>
                                  </p:stCondLst>
                                  <p:childTnLst>
                                    <p:set>
                                      <p:cBhvr>
                                        <p:cTn id="30" dur="1" fill="hold">
                                          <p:stCondLst>
                                            <p:cond delay="499"/>
                                          </p:stCondLst>
                                        </p:cTn>
                                        <p:tgtEl>
                                          <p:spTgt spid="491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1"/>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2000"/>
                                  </p:stCondLst>
                                  <p:childTnLst>
                                    <p:set>
                                      <p:cBhvr>
                                        <p:cTn id="37" dur="1" fill="hold">
                                          <p:stCondLst>
                                            <p:cond delay="499"/>
                                          </p:stCondLst>
                                        </p:cTn>
                                        <p:tgtEl>
                                          <p:spTgt spid="13"/>
                                        </p:tgtEl>
                                        <p:attrNameLst>
                                          <p:attrName>style.visibility</p:attrName>
                                        </p:attrNameLst>
                                      </p:cBhvr>
                                      <p:to>
                                        <p:strVal val="visible"/>
                                      </p:to>
                                    </p:set>
                                  </p:childTnLst>
                                </p:cTn>
                              </p:par>
                            </p:childTnLst>
                          </p:cTn>
                        </p:par>
                        <p:par>
                          <p:cTn id="38" fill="hold">
                            <p:stCondLst>
                              <p:cond delay="3000"/>
                            </p:stCondLst>
                            <p:childTnLst>
                              <p:par>
                                <p:cTn id="39" presetID="1" presetClass="entr" presetSubtype="0" fill="hold" nodeType="afterEffect">
                                  <p:stCondLst>
                                    <p:cond delay="2000"/>
                                  </p:stCondLst>
                                  <p:childTnLst>
                                    <p:set>
                                      <p:cBhvr>
                                        <p:cTn id="40" dur="1" fill="hold">
                                          <p:stCondLst>
                                            <p:cond delay="499"/>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0" grpId="0" autoUpdateAnimBg="0"/>
      <p:bldP spid="49174" grpId="0" autoUpdateAnimBg="0"/>
      <p:bldP spid="49178"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Rectangle 43"/>
          <p:cNvSpPr/>
          <p:nvPr/>
        </p:nvSpPr>
        <p:spPr>
          <a:xfrm>
            <a:off x="762000" y="762000"/>
            <a:ext cx="2971800" cy="2667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06" name="Rectangle 6"/>
          <p:cNvSpPr>
            <a:spLocks/>
          </p:cNvSpPr>
          <p:nvPr/>
        </p:nvSpPr>
        <p:spPr bwMode="auto">
          <a:xfrm>
            <a:off x="643910" y="270108"/>
            <a:ext cx="5774493" cy="4770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3100" b="1" dirty="0">
                <a:solidFill>
                  <a:srgbClr val="000000"/>
                </a:solidFill>
                <a:latin typeface="Arial" charset="0"/>
                <a:ea typeface="Arial" charset="0"/>
                <a:cs typeface="Arial" charset="0"/>
                <a:sym typeface="Arial" charset="0"/>
              </a:rPr>
              <a:t>Ecosystem Member: Tier 1 ISP</a:t>
            </a:r>
          </a:p>
        </p:txBody>
      </p:sp>
      <p:sp>
        <p:nvSpPr>
          <p:cNvPr id="51207" name="Rectangle 7"/>
          <p:cNvSpPr>
            <a:spLocks/>
          </p:cNvSpPr>
          <p:nvPr/>
        </p:nvSpPr>
        <p:spPr bwMode="auto">
          <a:xfrm>
            <a:off x="1224887" y="2864838"/>
            <a:ext cx="174840"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T</a:t>
            </a:r>
          </a:p>
        </p:txBody>
      </p:sp>
      <p:sp>
        <p:nvSpPr>
          <p:cNvPr id="51208" name="Rectangle 8"/>
          <p:cNvSpPr>
            <a:spLocks/>
          </p:cNvSpPr>
          <p:nvPr/>
        </p:nvSpPr>
        <p:spPr bwMode="auto">
          <a:xfrm>
            <a:off x="1997841" y="2864838"/>
            <a:ext cx="174840"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T</a:t>
            </a:r>
          </a:p>
        </p:txBody>
      </p:sp>
      <p:sp>
        <p:nvSpPr>
          <p:cNvPr id="51209" name="Rectangle 9"/>
          <p:cNvSpPr>
            <a:spLocks/>
          </p:cNvSpPr>
          <p:nvPr/>
        </p:nvSpPr>
        <p:spPr bwMode="auto">
          <a:xfrm>
            <a:off x="2295129" y="2407638"/>
            <a:ext cx="14747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sp>
        <p:nvSpPr>
          <p:cNvPr id="51210" name="Rectangle 10"/>
          <p:cNvSpPr>
            <a:spLocks/>
          </p:cNvSpPr>
          <p:nvPr/>
        </p:nvSpPr>
        <p:spPr bwMode="auto">
          <a:xfrm>
            <a:off x="1380730" y="2484791"/>
            <a:ext cx="14747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sp>
        <p:nvSpPr>
          <p:cNvPr id="51211" name="Rectangle 11"/>
          <p:cNvSpPr>
            <a:spLocks/>
          </p:cNvSpPr>
          <p:nvPr/>
        </p:nvSpPr>
        <p:spPr bwMode="auto">
          <a:xfrm>
            <a:off x="1755618" y="2484791"/>
            <a:ext cx="294953"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sp>
        <p:nvSpPr>
          <p:cNvPr id="51212" name="Rectangle 12"/>
          <p:cNvSpPr>
            <a:spLocks/>
          </p:cNvSpPr>
          <p:nvPr/>
        </p:nvSpPr>
        <p:spPr bwMode="auto">
          <a:xfrm>
            <a:off x="2855566" y="1036038"/>
            <a:ext cx="153888"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P</a:t>
            </a:r>
          </a:p>
        </p:txBody>
      </p:sp>
      <p:grpSp>
        <p:nvGrpSpPr>
          <p:cNvPr id="4" name="Group 13"/>
          <p:cNvGrpSpPr>
            <a:grpSpLocks/>
          </p:cNvGrpSpPr>
          <p:nvPr/>
        </p:nvGrpSpPr>
        <p:grpSpPr bwMode="auto">
          <a:xfrm>
            <a:off x="1143000" y="1143000"/>
            <a:ext cx="2137410" cy="1831658"/>
            <a:chOff x="0" y="0"/>
            <a:chExt cx="1496" cy="1282"/>
          </a:xfrm>
        </p:grpSpPr>
        <p:grpSp>
          <p:nvGrpSpPr>
            <p:cNvPr id="5" name="Group 14"/>
            <p:cNvGrpSpPr>
              <a:grpSpLocks/>
            </p:cNvGrpSpPr>
            <p:nvPr/>
          </p:nvGrpSpPr>
          <p:grpSpPr bwMode="auto">
            <a:xfrm>
              <a:off x="0" y="0"/>
              <a:ext cx="1016" cy="1016"/>
              <a:chOff x="0" y="0"/>
              <a:chExt cx="1016" cy="1016"/>
            </a:xfrm>
          </p:grpSpPr>
          <p:grpSp>
            <p:nvGrpSpPr>
              <p:cNvPr id="6" name="Group 15"/>
              <p:cNvGrpSpPr>
                <a:grpSpLocks/>
              </p:cNvGrpSpPr>
              <p:nvPr/>
            </p:nvGrpSpPr>
            <p:grpSpPr bwMode="auto">
              <a:xfrm>
                <a:off x="56" y="104"/>
                <a:ext cx="904" cy="800"/>
                <a:chOff x="0" y="0"/>
                <a:chExt cx="904" cy="800"/>
              </a:xfrm>
            </p:grpSpPr>
            <p:grpSp>
              <p:nvGrpSpPr>
                <p:cNvPr id="7" name="Group 16"/>
                <p:cNvGrpSpPr>
                  <a:grpSpLocks/>
                </p:cNvGrpSpPr>
                <p:nvPr/>
              </p:nvGrpSpPr>
              <p:grpSpPr bwMode="auto">
                <a:xfrm>
                  <a:off x="0" y="0"/>
                  <a:ext cx="904" cy="800"/>
                  <a:chOff x="0" y="0"/>
                  <a:chExt cx="904" cy="800"/>
                </a:xfrm>
              </p:grpSpPr>
              <p:sp>
                <p:nvSpPr>
                  <p:cNvPr id="51217" name="Oval 17"/>
                  <p:cNvSpPr>
                    <a:spLocks/>
                  </p:cNvSpPr>
                  <p:nvPr/>
                </p:nvSpPr>
                <p:spPr bwMode="auto">
                  <a:xfrm>
                    <a:off x="0" y="0"/>
                    <a:ext cx="904" cy="800"/>
                  </a:xfrm>
                  <a:prstGeom prst="ellips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p>
                </p:txBody>
              </p:sp>
              <p:sp>
                <p:nvSpPr>
                  <p:cNvPr id="51218" name="Rectangle 18"/>
                  <p:cNvSpPr>
                    <a:spLocks/>
                  </p:cNvSpPr>
                  <p:nvPr/>
                </p:nvSpPr>
                <p:spPr bwMode="auto">
                  <a:xfrm>
                    <a:off x="132" y="117"/>
                    <a:ext cx="639" cy="565"/>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1219" name="Rectangle 19"/>
                <p:cNvSpPr>
                  <a:spLocks/>
                </p:cNvSpPr>
                <p:nvPr/>
              </p:nvSpPr>
              <p:spPr bwMode="auto">
                <a:xfrm>
                  <a:off x="72" y="296"/>
                  <a:ext cx="756" cy="215"/>
                </a:xfrm>
                <a:prstGeom prst="rect">
                  <a:avLst/>
                </a:prstGeom>
                <a:no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2000" dirty="0">
                      <a:solidFill>
                        <a:srgbClr val="000000"/>
                      </a:solidFill>
                      <a:ea typeface="Gill Sans" charset="0"/>
                      <a:cs typeface="Gill Sans" charset="0"/>
                    </a:rPr>
                    <a:t>Tier 1 ISP</a:t>
                  </a:r>
                </a:p>
              </p:txBody>
            </p:sp>
          </p:grpSp>
          <p:grpSp>
            <p:nvGrpSpPr>
              <p:cNvPr id="8" name="Group 20"/>
              <p:cNvGrpSpPr>
                <a:grpSpLocks/>
              </p:cNvGrpSpPr>
              <p:nvPr/>
            </p:nvGrpSpPr>
            <p:grpSpPr bwMode="auto">
              <a:xfrm>
                <a:off x="0" y="0"/>
                <a:ext cx="1016" cy="1016"/>
                <a:chOff x="0" y="0"/>
                <a:chExt cx="1016" cy="1016"/>
              </a:xfrm>
            </p:grpSpPr>
            <p:sp>
              <p:nvSpPr>
                <p:cNvPr id="51221" name="Oval 21"/>
                <p:cNvSpPr>
                  <a:spLocks/>
                </p:cNvSpPr>
                <p:nvPr/>
              </p:nvSpPr>
              <p:spPr bwMode="auto">
                <a:xfrm>
                  <a:off x="0" y="0"/>
                  <a:ext cx="1016" cy="1016"/>
                </a:xfrm>
                <a:prstGeom prst="ellipse">
                  <a:avLst/>
                </a:prstGeom>
                <a:noFill/>
                <a:ln w="76200" cap="flat">
                  <a:solidFill>
                    <a:srgbClr val="FFFF00"/>
                  </a:solidFill>
                  <a:prstDash val="solid"/>
                  <a:round/>
                  <a:headEnd type="none" w="med" len="med"/>
                  <a:tailEnd type="none" w="med" len="med"/>
                </a:ln>
              </p:spPr>
              <p:txBody>
                <a:bodyPr lIns="0" tIns="0" rIns="0" bIns="0">
                  <a:prstTxWarp prst="textNoShape">
                    <a:avLst/>
                  </a:prstTxWarp>
                </a:bodyPr>
                <a:lstStyle/>
                <a:p>
                  <a:endParaRPr lang="en-US"/>
                </a:p>
              </p:txBody>
            </p:sp>
            <p:sp>
              <p:nvSpPr>
                <p:cNvPr id="51222" name="Rectangle 22"/>
                <p:cNvSpPr>
                  <a:spLocks/>
                </p:cNvSpPr>
                <p:nvPr/>
              </p:nvSpPr>
              <p:spPr bwMode="auto">
                <a:xfrm>
                  <a:off x="148" y="148"/>
                  <a:ext cx="719" cy="71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sp>
          <p:nvSpPr>
            <p:cNvPr id="51223" name="Line 23"/>
            <p:cNvSpPr>
              <a:spLocks noChangeShapeType="1"/>
            </p:cNvSpPr>
            <p:nvPr/>
          </p:nvSpPr>
          <p:spPr bwMode="auto">
            <a:xfrm flipH="1">
              <a:off x="264" y="904"/>
              <a:ext cx="105" cy="373"/>
            </a:xfrm>
            <a:prstGeom prst="line">
              <a:avLst/>
            </a:prstGeom>
            <a:noFill/>
            <a:ln w="38100" cap="flat">
              <a:solidFill>
                <a:srgbClr val="FFFF00"/>
              </a:solidFill>
              <a:prstDash val="solid"/>
              <a:round/>
              <a:headEnd type="none" w="med" len="med"/>
              <a:tailEnd type="none" w="med" len="med"/>
            </a:ln>
          </p:spPr>
          <p:txBody>
            <a:bodyPr lIns="0" tIns="0" rIns="0" bIns="0">
              <a:prstTxWarp prst="textNoShape">
                <a:avLst/>
              </a:prstTxWarp>
            </a:bodyPr>
            <a:lstStyle/>
            <a:p>
              <a:endParaRPr lang="en-US"/>
            </a:p>
          </p:txBody>
        </p:sp>
        <p:sp>
          <p:nvSpPr>
            <p:cNvPr id="51224" name="Line 24"/>
            <p:cNvSpPr>
              <a:spLocks noChangeShapeType="1"/>
            </p:cNvSpPr>
            <p:nvPr/>
          </p:nvSpPr>
          <p:spPr bwMode="auto">
            <a:xfrm>
              <a:off x="696" y="856"/>
              <a:ext cx="106" cy="426"/>
            </a:xfrm>
            <a:prstGeom prst="lin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p>
          </p:txBody>
        </p:sp>
        <p:sp>
          <p:nvSpPr>
            <p:cNvPr id="51225" name="Line 25"/>
            <p:cNvSpPr>
              <a:spLocks noChangeShapeType="1"/>
            </p:cNvSpPr>
            <p:nvPr/>
          </p:nvSpPr>
          <p:spPr bwMode="auto">
            <a:xfrm rot="10800000" flipH="1">
              <a:off x="1016" y="159"/>
              <a:ext cx="426" cy="267"/>
            </a:xfrm>
            <a:prstGeom prst="line">
              <a:avLst/>
            </a:prstGeom>
            <a:noFill/>
            <a:ln w="76200" cap="flat">
              <a:solidFill>
                <a:srgbClr val="FFFF00"/>
              </a:solidFill>
              <a:prstDash val="solid"/>
              <a:round/>
              <a:headEnd type="none" w="med" len="med"/>
              <a:tailEnd type="none" w="med" len="med"/>
            </a:ln>
          </p:spPr>
          <p:txBody>
            <a:bodyPr lIns="0" tIns="0" rIns="0" bIns="0">
              <a:prstTxWarp prst="textNoShape">
                <a:avLst/>
              </a:prstTxWarp>
            </a:bodyPr>
            <a:lstStyle/>
            <a:p>
              <a:endParaRPr lang="en-US"/>
            </a:p>
          </p:txBody>
        </p:sp>
        <p:sp>
          <p:nvSpPr>
            <p:cNvPr id="51226" name="Line 26"/>
            <p:cNvSpPr>
              <a:spLocks noChangeShapeType="1"/>
            </p:cNvSpPr>
            <p:nvPr/>
          </p:nvSpPr>
          <p:spPr bwMode="auto">
            <a:xfrm>
              <a:off x="1016" y="584"/>
              <a:ext cx="480" cy="159"/>
            </a:xfrm>
            <a:prstGeom prst="line">
              <a:avLst/>
            </a:prstGeom>
            <a:noFill/>
            <a:ln w="76200" cap="flat">
              <a:solidFill>
                <a:srgbClr val="FFFF00"/>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51227" name="Rectangle 27"/>
          <p:cNvSpPr>
            <a:spLocks/>
          </p:cNvSpPr>
          <p:nvPr/>
        </p:nvSpPr>
        <p:spPr bwMode="auto">
          <a:xfrm>
            <a:off x="3007013" y="1721838"/>
            <a:ext cx="153888"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P</a:t>
            </a:r>
          </a:p>
        </p:txBody>
      </p:sp>
      <p:sp>
        <p:nvSpPr>
          <p:cNvPr id="51228" name="Rectangle 28"/>
          <p:cNvSpPr>
            <a:spLocks/>
          </p:cNvSpPr>
          <p:nvPr/>
        </p:nvSpPr>
        <p:spPr bwMode="auto">
          <a:xfrm>
            <a:off x="4203520" y="997610"/>
            <a:ext cx="4654594" cy="130805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u="sng" dirty="0">
                <a:solidFill>
                  <a:srgbClr val="000000"/>
                </a:solidFill>
                <a:latin typeface="Arial" charset="0"/>
                <a:ea typeface="Arial" charset="0"/>
                <a:cs typeface="Arial" charset="0"/>
                <a:sym typeface="Arial" charset="0"/>
              </a:rPr>
              <a:t>Def:</a:t>
            </a:r>
            <a:r>
              <a:rPr lang="en-US" sz="2000" b="1" dirty="0">
                <a:solidFill>
                  <a:srgbClr val="000000"/>
                </a:solidFill>
                <a:latin typeface="Arial" charset="0"/>
                <a:ea typeface="Arial" charset="0"/>
                <a:cs typeface="Arial" charset="0"/>
                <a:sym typeface="Arial" charset="0"/>
              </a:rPr>
              <a:t> A </a:t>
            </a:r>
            <a:r>
              <a:rPr lang="en-US" sz="2300" b="1" u="sng" dirty="0">
                <a:solidFill>
                  <a:srgbClr val="000000"/>
                </a:solidFill>
                <a:latin typeface="Arial" charset="0"/>
                <a:ea typeface="Arial" charset="0"/>
                <a:cs typeface="Arial" charset="0"/>
                <a:sym typeface="Arial" charset="0"/>
              </a:rPr>
              <a:t>Tier 1 ISP</a:t>
            </a:r>
            <a:r>
              <a:rPr lang="en-US" sz="2000" b="1" dirty="0">
                <a:solidFill>
                  <a:srgbClr val="000000"/>
                </a:solidFill>
                <a:latin typeface="Arial" charset="0"/>
                <a:ea typeface="Arial" charset="0"/>
                <a:cs typeface="Arial" charset="0"/>
                <a:sym typeface="Arial" charset="0"/>
              </a:rPr>
              <a:t> is an ISP </a:t>
            </a:r>
          </a:p>
          <a:p>
            <a:pPr algn="ctr">
              <a:spcBef>
                <a:spcPct val="0"/>
              </a:spcBef>
            </a:pPr>
            <a:r>
              <a:rPr lang="en-US" sz="2000" b="1" dirty="0">
                <a:solidFill>
                  <a:srgbClr val="000000"/>
                </a:solidFill>
                <a:latin typeface="Arial" charset="0"/>
                <a:ea typeface="Arial" charset="0"/>
                <a:cs typeface="Arial" charset="0"/>
                <a:sym typeface="Arial" charset="0"/>
              </a:rPr>
              <a:t>that has access to the </a:t>
            </a:r>
          </a:p>
          <a:p>
            <a:pPr algn="ctr">
              <a:spcBef>
                <a:spcPct val="0"/>
              </a:spcBef>
            </a:pPr>
            <a:r>
              <a:rPr lang="en-US" sz="2000" b="1" dirty="0">
                <a:solidFill>
                  <a:srgbClr val="000000"/>
                </a:solidFill>
                <a:latin typeface="Arial" charset="0"/>
                <a:ea typeface="Arial" charset="0"/>
                <a:cs typeface="Arial" charset="0"/>
                <a:sym typeface="Arial" charset="0"/>
              </a:rPr>
              <a:t>ENTIRE Internet Region Routing Table </a:t>
            </a:r>
          </a:p>
          <a:p>
            <a:pPr algn="ctr">
              <a:spcBef>
                <a:spcPct val="0"/>
              </a:spcBef>
            </a:pPr>
            <a:r>
              <a:rPr lang="en-US" sz="2000" b="1" u="sng" dirty="0">
                <a:solidFill>
                  <a:srgbClr val="000000"/>
                </a:solidFill>
                <a:latin typeface="Arial" charset="0"/>
                <a:ea typeface="Arial" charset="0"/>
                <a:cs typeface="Arial" charset="0"/>
                <a:sym typeface="Arial" charset="0"/>
              </a:rPr>
              <a:t>Solely</a:t>
            </a:r>
            <a:r>
              <a:rPr lang="en-US" sz="2000" b="1" dirty="0">
                <a:solidFill>
                  <a:srgbClr val="000000"/>
                </a:solidFill>
                <a:latin typeface="Arial" charset="0"/>
                <a:ea typeface="Arial" charset="0"/>
                <a:cs typeface="Arial" charset="0"/>
                <a:sym typeface="Arial" charset="0"/>
              </a:rPr>
              <a:t> via Peering Relationships</a:t>
            </a:r>
          </a:p>
        </p:txBody>
      </p:sp>
      <p:sp>
        <p:nvSpPr>
          <p:cNvPr id="51229" name="Rectangle 29"/>
          <p:cNvSpPr>
            <a:spLocks/>
          </p:cNvSpPr>
          <p:nvPr/>
        </p:nvSpPr>
        <p:spPr bwMode="auto">
          <a:xfrm>
            <a:off x="4414020" y="2905229"/>
            <a:ext cx="3926412" cy="106182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000000"/>
                </a:solidFill>
                <a:ea typeface="Gill Sans" charset="0"/>
                <a:cs typeface="Gill Sans" charset="0"/>
              </a:rPr>
              <a:t>(Doesn’t buy transit from anyone</a:t>
            </a:r>
          </a:p>
          <a:p>
            <a:pPr algn="ctr">
              <a:spcBef>
                <a:spcPct val="0"/>
              </a:spcBef>
            </a:pPr>
            <a:r>
              <a:rPr lang="en-US" sz="2300" dirty="0">
                <a:solidFill>
                  <a:srgbClr val="000000"/>
                </a:solidFill>
                <a:ea typeface="Gill Sans" charset="0"/>
                <a:cs typeface="Gill Sans" charset="0"/>
              </a:rPr>
              <a:t>to reach any destination in the</a:t>
            </a:r>
          </a:p>
          <a:p>
            <a:pPr algn="ctr">
              <a:spcBef>
                <a:spcPct val="0"/>
              </a:spcBef>
            </a:pPr>
            <a:r>
              <a:rPr lang="en-US" sz="2300" dirty="0">
                <a:solidFill>
                  <a:srgbClr val="000000"/>
                </a:solidFill>
                <a:ea typeface="Gill Sans" charset="0"/>
                <a:cs typeface="Gill Sans" charset="0"/>
              </a:rPr>
              <a:t>Internet Region.)</a:t>
            </a:r>
          </a:p>
        </p:txBody>
      </p:sp>
      <p:sp>
        <p:nvSpPr>
          <p:cNvPr id="51230" name="Rectangle 30"/>
          <p:cNvSpPr>
            <a:spLocks/>
          </p:cNvSpPr>
          <p:nvPr/>
        </p:nvSpPr>
        <p:spPr bwMode="auto">
          <a:xfrm>
            <a:off x="4521960" y="4418468"/>
            <a:ext cx="4250600" cy="141577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u="sng" dirty="0">
                <a:solidFill>
                  <a:srgbClr val="000000"/>
                </a:solidFill>
                <a:ea typeface="Gill Sans" charset="0"/>
                <a:cs typeface="Gill Sans" charset="0"/>
              </a:rPr>
              <a:t>Motivation:</a:t>
            </a:r>
            <a:r>
              <a:rPr lang="en-US" sz="2300" dirty="0">
                <a:solidFill>
                  <a:srgbClr val="000000"/>
                </a:solidFill>
                <a:ea typeface="Gill Sans" charset="0"/>
                <a:cs typeface="Gill Sans" charset="0"/>
              </a:rPr>
              <a:t> Is NOT motivated to</a:t>
            </a:r>
          </a:p>
          <a:p>
            <a:pPr algn="ctr">
              <a:spcBef>
                <a:spcPct val="0"/>
              </a:spcBef>
            </a:pPr>
            <a:r>
              <a:rPr lang="en-US" sz="2300" dirty="0">
                <a:solidFill>
                  <a:srgbClr val="000000"/>
                </a:solidFill>
                <a:ea typeface="Gill Sans" charset="0"/>
                <a:cs typeface="Gill Sans" charset="0"/>
              </a:rPr>
              <a:t>Peer in region to reduce transit fees,</a:t>
            </a:r>
          </a:p>
          <a:p>
            <a:pPr algn="ctr">
              <a:spcBef>
                <a:spcPct val="0"/>
              </a:spcBef>
            </a:pPr>
            <a:r>
              <a:rPr lang="en-US" sz="2300" dirty="0">
                <a:solidFill>
                  <a:srgbClr val="000000"/>
                </a:solidFill>
                <a:ea typeface="Gill Sans" charset="0"/>
                <a:cs typeface="Gill Sans" charset="0"/>
              </a:rPr>
              <a:t>Is NOT motivated to peer with </a:t>
            </a:r>
          </a:p>
          <a:p>
            <a:pPr algn="ctr">
              <a:spcBef>
                <a:spcPct val="0"/>
              </a:spcBef>
            </a:pPr>
            <a:r>
              <a:rPr lang="en-US" sz="2300" dirty="0">
                <a:solidFill>
                  <a:srgbClr val="000000"/>
                </a:solidFill>
                <a:ea typeface="Gill Sans" charset="0"/>
                <a:cs typeface="Gill Sans" charset="0"/>
              </a:rPr>
              <a:t>anybody else. </a:t>
            </a:r>
          </a:p>
        </p:txBody>
      </p:sp>
      <p:sp>
        <p:nvSpPr>
          <p:cNvPr id="51231" name="Rectangle 31"/>
          <p:cNvSpPr>
            <a:spLocks/>
          </p:cNvSpPr>
          <p:nvPr/>
        </p:nvSpPr>
        <p:spPr bwMode="auto">
          <a:xfrm>
            <a:off x="4428354" y="6065431"/>
            <a:ext cx="3824878" cy="70788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u="sng" dirty="0">
                <a:solidFill>
                  <a:srgbClr val="000000"/>
                </a:solidFill>
                <a:ea typeface="Gill Sans" charset="0"/>
                <a:cs typeface="Gill Sans" charset="0"/>
              </a:rPr>
              <a:t>Behavior:</a:t>
            </a:r>
            <a:r>
              <a:rPr lang="en-US" sz="2300" dirty="0">
                <a:solidFill>
                  <a:srgbClr val="000000"/>
                </a:solidFill>
                <a:ea typeface="Gill Sans" charset="0"/>
                <a:cs typeface="Gill Sans" charset="0"/>
              </a:rPr>
              <a:t>  “Restrictive” Peering </a:t>
            </a:r>
          </a:p>
          <a:p>
            <a:pPr algn="ctr">
              <a:spcBef>
                <a:spcPct val="0"/>
              </a:spcBef>
            </a:pPr>
            <a:r>
              <a:rPr lang="en-US" sz="2300" dirty="0">
                <a:solidFill>
                  <a:srgbClr val="000000"/>
                </a:solidFill>
                <a:ea typeface="Gill Sans" charset="0"/>
                <a:cs typeface="Gill Sans" charset="0"/>
              </a:rPr>
              <a:t>     *def:                            Policy </a:t>
            </a:r>
          </a:p>
        </p:txBody>
      </p:sp>
      <p:sp>
        <p:nvSpPr>
          <p:cNvPr id="51232" name="Line 32"/>
          <p:cNvSpPr>
            <a:spLocks noChangeShapeType="1"/>
          </p:cNvSpPr>
          <p:nvPr/>
        </p:nvSpPr>
        <p:spPr bwMode="auto">
          <a:xfrm>
            <a:off x="0" y="3509010"/>
            <a:ext cx="3884772" cy="1429"/>
          </a:xfrm>
          <a:prstGeom prst="line">
            <a:avLst/>
          </a:prstGeom>
          <a:noFill/>
          <a:ln w="63500" cap="flat">
            <a:solidFill>
              <a:srgbClr val="FF0000"/>
            </a:solidFill>
            <a:prstDash val="solid"/>
            <a:round/>
            <a:headEnd type="none" w="med" len="med"/>
            <a:tailEnd type="none" w="med" len="med"/>
          </a:ln>
        </p:spPr>
        <p:txBody>
          <a:bodyPr lIns="0" tIns="0" rIns="0" bIns="0">
            <a:prstTxWarp prst="textNoShape">
              <a:avLst/>
            </a:prstTxWarp>
          </a:bodyPr>
          <a:lstStyle/>
          <a:p>
            <a:endParaRPr lang="en-US"/>
          </a:p>
        </p:txBody>
      </p:sp>
      <p:sp>
        <p:nvSpPr>
          <p:cNvPr id="51233" name="Line 33"/>
          <p:cNvSpPr>
            <a:spLocks noChangeShapeType="1"/>
          </p:cNvSpPr>
          <p:nvPr/>
        </p:nvSpPr>
        <p:spPr bwMode="auto">
          <a:xfrm>
            <a:off x="3886200" y="914400"/>
            <a:ext cx="0" cy="5942172"/>
          </a:xfrm>
          <a:prstGeom prst="line">
            <a:avLst/>
          </a:prstGeom>
          <a:noFill/>
          <a:ln w="76200" cap="flat">
            <a:solidFill>
              <a:srgbClr val="FF0000"/>
            </a:solidFill>
            <a:prstDash val="solid"/>
            <a:round/>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 name="Rectangle 57"/>
          <p:cNvSpPr/>
          <p:nvPr/>
        </p:nvSpPr>
        <p:spPr>
          <a:xfrm>
            <a:off x="152400" y="152400"/>
            <a:ext cx="2819400" cy="320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53" name="Rectangle 5"/>
          <p:cNvSpPr>
            <a:spLocks/>
          </p:cNvSpPr>
          <p:nvPr/>
        </p:nvSpPr>
        <p:spPr bwMode="auto">
          <a:xfrm>
            <a:off x="3039924" y="270108"/>
            <a:ext cx="5774493" cy="4770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3100" b="1" dirty="0">
                <a:solidFill>
                  <a:srgbClr val="000000"/>
                </a:solidFill>
                <a:latin typeface="Arial" charset="0"/>
                <a:ea typeface="Arial" charset="0"/>
                <a:cs typeface="Arial" charset="0"/>
                <a:sym typeface="Arial" charset="0"/>
              </a:rPr>
              <a:t>Ecosystem Member: Tier 2 ISP</a:t>
            </a:r>
          </a:p>
        </p:txBody>
      </p:sp>
      <p:sp>
        <p:nvSpPr>
          <p:cNvPr id="53254" name="Rectangle 6"/>
          <p:cNvSpPr>
            <a:spLocks/>
          </p:cNvSpPr>
          <p:nvPr/>
        </p:nvSpPr>
        <p:spPr bwMode="auto">
          <a:xfrm>
            <a:off x="685800" y="2971800"/>
            <a:ext cx="174840"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T</a:t>
            </a:r>
          </a:p>
        </p:txBody>
      </p:sp>
      <p:sp>
        <p:nvSpPr>
          <p:cNvPr id="53255" name="Rectangle 7"/>
          <p:cNvSpPr>
            <a:spLocks/>
          </p:cNvSpPr>
          <p:nvPr/>
        </p:nvSpPr>
        <p:spPr bwMode="auto">
          <a:xfrm>
            <a:off x="1447324" y="2971800"/>
            <a:ext cx="174840"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T</a:t>
            </a:r>
          </a:p>
        </p:txBody>
      </p:sp>
      <p:sp>
        <p:nvSpPr>
          <p:cNvPr id="53256" name="Rectangle 8"/>
          <p:cNvSpPr>
            <a:spLocks/>
          </p:cNvSpPr>
          <p:nvPr/>
        </p:nvSpPr>
        <p:spPr bwMode="auto">
          <a:xfrm>
            <a:off x="1756042" y="2514600"/>
            <a:ext cx="14747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sp>
        <p:nvSpPr>
          <p:cNvPr id="53257" name="Rectangle 9"/>
          <p:cNvSpPr>
            <a:spLocks/>
          </p:cNvSpPr>
          <p:nvPr/>
        </p:nvSpPr>
        <p:spPr bwMode="auto">
          <a:xfrm>
            <a:off x="841643" y="2591753"/>
            <a:ext cx="14747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sp>
        <p:nvSpPr>
          <p:cNvPr id="53258" name="Rectangle 10"/>
          <p:cNvSpPr>
            <a:spLocks/>
          </p:cNvSpPr>
          <p:nvPr/>
        </p:nvSpPr>
        <p:spPr bwMode="auto">
          <a:xfrm>
            <a:off x="1216531" y="2591753"/>
            <a:ext cx="294953"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sp>
        <p:nvSpPr>
          <p:cNvPr id="53259" name="Rectangle 11"/>
          <p:cNvSpPr>
            <a:spLocks/>
          </p:cNvSpPr>
          <p:nvPr/>
        </p:nvSpPr>
        <p:spPr bwMode="auto">
          <a:xfrm>
            <a:off x="2316479" y="1143000"/>
            <a:ext cx="153888"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P</a:t>
            </a:r>
          </a:p>
        </p:txBody>
      </p:sp>
      <p:sp>
        <p:nvSpPr>
          <p:cNvPr id="53260" name="Rectangle 12"/>
          <p:cNvSpPr>
            <a:spLocks/>
          </p:cNvSpPr>
          <p:nvPr/>
        </p:nvSpPr>
        <p:spPr bwMode="auto">
          <a:xfrm>
            <a:off x="2467926" y="1828800"/>
            <a:ext cx="153888"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P</a:t>
            </a:r>
          </a:p>
        </p:txBody>
      </p:sp>
      <p:sp>
        <p:nvSpPr>
          <p:cNvPr id="53261" name="Rectangle 13"/>
          <p:cNvSpPr>
            <a:spLocks/>
          </p:cNvSpPr>
          <p:nvPr/>
        </p:nvSpPr>
        <p:spPr bwMode="auto">
          <a:xfrm>
            <a:off x="4203183" y="1008622"/>
            <a:ext cx="4660982" cy="100027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u="sng" dirty="0">
                <a:solidFill>
                  <a:srgbClr val="000000"/>
                </a:solidFill>
                <a:latin typeface="Arial" charset="0"/>
                <a:ea typeface="Arial" charset="0"/>
                <a:cs typeface="Arial" charset="0"/>
                <a:sym typeface="Arial" charset="0"/>
              </a:rPr>
              <a:t>Def:</a:t>
            </a:r>
            <a:r>
              <a:rPr lang="en-US" sz="2000" b="1" dirty="0">
                <a:solidFill>
                  <a:srgbClr val="000000"/>
                </a:solidFill>
                <a:latin typeface="Arial" charset="0"/>
                <a:ea typeface="Arial" charset="0"/>
                <a:cs typeface="Arial" charset="0"/>
                <a:sym typeface="Arial" charset="0"/>
              </a:rPr>
              <a:t> A </a:t>
            </a:r>
            <a:r>
              <a:rPr lang="en-US" sz="2300" b="1" u="sng" dirty="0">
                <a:solidFill>
                  <a:srgbClr val="000000"/>
                </a:solidFill>
                <a:latin typeface="Arial" charset="0"/>
                <a:ea typeface="Arial" charset="0"/>
                <a:cs typeface="Arial" charset="0"/>
                <a:sym typeface="Arial" charset="0"/>
              </a:rPr>
              <a:t>Tier 2 ISP</a:t>
            </a:r>
            <a:r>
              <a:rPr lang="en-US" sz="2000" b="1" dirty="0">
                <a:solidFill>
                  <a:srgbClr val="000000"/>
                </a:solidFill>
                <a:latin typeface="Arial" charset="0"/>
                <a:ea typeface="Arial" charset="0"/>
                <a:cs typeface="Arial" charset="0"/>
                <a:sym typeface="Arial" charset="0"/>
              </a:rPr>
              <a:t> is an ISP </a:t>
            </a:r>
          </a:p>
          <a:p>
            <a:pPr algn="ctr">
              <a:spcBef>
                <a:spcPct val="0"/>
              </a:spcBef>
            </a:pPr>
            <a:r>
              <a:rPr lang="en-US" sz="2000" b="1" dirty="0">
                <a:solidFill>
                  <a:srgbClr val="000000"/>
                </a:solidFill>
                <a:latin typeface="Arial" charset="0"/>
                <a:ea typeface="Arial" charset="0"/>
                <a:cs typeface="Arial" charset="0"/>
                <a:sym typeface="Arial" charset="0"/>
              </a:rPr>
              <a:t>that has to purchase Transit to access </a:t>
            </a:r>
          </a:p>
          <a:p>
            <a:pPr algn="ctr">
              <a:spcBef>
                <a:spcPct val="0"/>
              </a:spcBef>
            </a:pPr>
            <a:r>
              <a:rPr lang="en-US" sz="2000" b="1" dirty="0">
                <a:solidFill>
                  <a:srgbClr val="000000"/>
                </a:solidFill>
                <a:latin typeface="Arial" charset="0"/>
                <a:ea typeface="Arial" charset="0"/>
                <a:cs typeface="Arial" charset="0"/>
                <a:sym typeface="Arial" charset="0"/>
              </a:rPr>
              <a:t>some part of the Internet Region.</a:t>
            </a:r>
          </a:p>
        </p:txBody>
      </p:sp>
      <p:sp>
        <p:nvSpPr>
          <p:cNvPr id="53262" name="Rectangle 14"/>
          <p:cNvSpPr>
            <a:spLocks/>
          </p:cNvSpPr>
          <p:nvPr/>
        </p:nvSpPr>
        <p:spPr bwMode="auto">
          <a:xfrm>
            <a:off x="4564822" y="4418082"/>
            <a:ext cx="4250600" cy="70788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u="sng" dirty="0">
                <a:solidFill>
                  <a:srgbClr val="000000"/>
                </a:solidFill>
                <a:ea typeface="Gill Sans" charset="0"/>
                <a:cs typeface="Gill Sans" charset="0"/>
              </a:rPr>
              <a:t>Motivation:</a:t>
            </a:r>
            <a:r>
              <a:rPr lang="en-US" sz="2300" dirty="0">
                <a:solidFill>
                  <a:srgbClr val="000000"/>
                </a:solidFill>
                <a:ea typeface="Gill Sans" charset="0"/>
                <a:cs typeface="Gill Sans" charset="0"/>
              </a:rPr>
              <a:t> Is motivated to</a:t>
            </a:r>
          </a:p>
          <a:p>
            <a:pPr algn="ctr">
              <a:spcBef>
                <a:spcPct val="0"/>
              </a:spcBef>
            </a:pPr>
            <a:r>
              <a:rPr lang="en-US" sz="2300" dirty="0">
                <a:solidFill>
                  <a:srgbClr val="000000"/>
                </a:solidFill>
                <a:ea typeface="Gill Sans" charset="0"/>
                <a:cs typeface="Gill Sans" charset="0"/>
              </a:rPr>
              <a:t>Peer in region to reduce transit fees. </a:t>
            </a:r>
          </a:p>
        </p:txBody>
      </p:sp>
      <p:sp>
        <p:nvSpPr>
          <p:cNvPr id="53263" name="Rectangle 15"/>
          <p:cNvSpPr>
            <a:spLocks/>
          </p:cNvSpPr>
          <p:nvPr/>
        </p:nvSpPr>
        <p:spPr bwMode="auto">
          <a:xfrm>
            <a:off x="4380305" y="5456977"/>
            <a:ext cx="3513782" cy="106182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u="sng" dirty="0">
                <a:solidFill>
                  <a:srgbClr val="000000"/>
                </a:solidFill>
                <a:ea typeface="Gill Sans" charset="0"/>
                <a:cs typeface="Gill Sans" charset="0"/>
              </a:rPr>
              <a:t>Behavior:</a:t>
            </a:r>
            <a:r>
              <a:rPr lang="en-US" sz="2300" dirty="0">
                <a:solidFill>
                  <a:srgbClr val="000000"/>
                </a:solidFill>
                <a:ea typeface="Gill Sans" charset="0"/>
                <a:cs typeface="Gill Sans" charset="0"/>
              </a:rPr>
              <a:t>  “Open” Peering or</a:t>
            </a:r>
          </a:p>
          <a:p>
            <a:pPr algn="ctr">
              <a:spcBef>
                <a:spcPct val="0"/>
              </a:spcBef>
            </a:pPr>
            <a:r>
              <a:rPr lang="en-US" sz="2300" dirty="0">
                <a:solidFill>
                  <a:srgbClr val="000000"/>
                </a:solidFill>
                <a:ea typeface="Gill Sans" charset="0"/>
                <a:cs typeface="Gill Sans" charset="0"/>
              </a:rPr>
              <a:t>“Selective” Peering Policy</a:t>
            </a:r>
          </a:p>
          <a:p>
            <a:pPr algn="ctr">
              <a:spcBef>
                <a:spcPct val="0"/>
              </a:spcBef>
            </a:pPr>
            <a:r>
              <a:rPr lang="en-US" sz="2300" dirty="0">
                <a:solidFill>
                  <a:srgbClr val="000000"/>
                </a:solidFill>
                <a:ea typeface="Gill Sans" charset="0"/>
                <a:cs typeface="Gill Sans" charset="0"/>
              </a:rPr>
              <a:t>Active in Peering Forums</a:t>
            </a:r>
          </a:p>
        </p:txBody>
      </p:sp>
      <p:sp>
        <p:nvSpPr>
          <p:cNvPr id="53264" name="Rectangle 16"/>
          <p:cNvSpPr>
            <a:spLocks/>
          </p:cNvSpPr>
          <p:nvPr/>
        </p:nvSpPr>
        <p:spPr bwMode="auto">
          <a:xfrm>
            <a:off x="696516" y="762953"/>
            <a:ext cx="174840"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T</a:t>
            </a:r>
          </a:p>
        </p:txBody>
      </p:sp>
      <p:sp>
        <p:nvSpPr>
          <p:cNvPr id="53265" name="Rectangle 17"/>
          <p:cNvSpPr>
            <a:spLocks/>
          </p:cNvSpPr>
          <p:nvPr/>
        </p:nvSpPr>
        <p:spPr bwMode="auto">
          <a:xfrm>
            <a:off x="1535192" y="762953"/>
            <a:ext cx="174840"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T</a:t>
            </a:r>
          </a:p>
        </p:txBody>
      </p:sp>
      <p:sp>
        <p:nvSpPr>
          <p:cNvPr id="53266" name="Rectangle 18"/>
          <p:cNvSpPr>
            <a:spLocks/>
          </p:cNvSpPr>
          <p:nvPr/>
        </p:nvSpPr>
        <p:spPr bwMode="auto">
          <a:xfrm>
            <a:off x="2295129" y="274514"/>
            <a:ext cx="14747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sp>
        <p:nvSpPr>
          <p:cNvPr id="53267" name="Rectangle 19"/>
          <p:cNvSpPr>
            <a:spLocks/>
          </p:cNvSpPr>
          <p:nvPr/>
        </p:nvSpPr>
        <p:spPr bwMode="auto">
          <a:xfrm>
            <a:off x="1076406" y="274514"/>
            <a:ext cx="14747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sp>
        <p:nvSpPr>
          <p:cNvPr id="53268" name="Rectangle 20"/>
          <p:cNvSpPr>
            <a:spLocks/>
          </p:cNvSpPr>
          <p:nvPr/>
        </p:nvSpPr>
        <p:spPr bwMode="auto">
          <a:xfrm>
            <a:off x="1063655" y="762953"/>
            <a:ext cx="294953"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FFFF00"/>
                </a:solidFill>
                <a:ea typeface="Gill Sans" charset="0"/>
                <a:cs typeface="Gill Sans" charset="0"/>
              </a:rPr>
              <a:t>…</a:t>
            </a:r>
          </a:p>
        </p:txBody>
      </p:sp>
      <p:grpSp>
        <p:nvGrpSpPr>
          <p:cNvPr id="4" name="Group 21"/>
          <p:cNvGrpSpPr>
            <a:grpSpLocks/>
          </p:cNvGrpSpPr>
          <p:nvPr/>
        </p:nvGrpSpPr>
        <p:grpSpPr bwMode="auto">
          <a:xfrm>
            <a:off x="455323" y="644172"/>
            <a:ext cx="2286000" cy="2437448"/>
            <a:chOff x="0" y="0"/>
            <a:chExt cx="1600" cy="1706"/>
          </a:xfrm>
        </p:grpSpPr>
        <p:grpSp>
          <p:nvGrpSpPr>
            <p:cNvPr id="5" name="Group 22"/>
            <p:cNvGrpSpPr>
              <a:grpSpLocks/>
            </p:cNvGrpSpPr>
            <p:nvPr/>
          </p:nvGrpSpPr>
          <p:grpSpPr bwMode="auto">
            <a:xfrm>
              <a:off x="104" y="424"/>
              <a:ext cx="1016" cy="1016"/>
              <a:chOff x="0" y="0"/>
              <a:chExt cx="1016" cy="1016"/>
            </a:xfrm>
          </p:grpSpPr>
          <p:grpSp>
            <p:nvGrpSpPr>
              <p:cNvPr id="6" name="Group 23"/>
              <p:cNvGrpSpPr>
                <a:grpSpLocks/>
              </p:cNvGrpSpPr>
              <p:nvPr/>
            </p:nvGrpSpPr>
            <p:grpSpPr bwMode="auto">
              <a:xfrm>
                <a:off x="56" y="104"/>
                <a:ext cx="904" cy="800"/>
                <a:chOff x="0" y="0"/>
                <a:chExt cx="904" cy="800"/>
              </a:xfrm>
            </p:grpSpPr>
            <p:grpSp>
              <p:nvGrpSpPr>
                <p:cNvPr id="7" name="Group 24"/>
                <p:cNvGrpSpPr>
                  <a:grpSpLocks/>
                </p:cNvGrpSpPr>
                <p:nvPr/>
              </p:nvGrpSpPr>
              <p:grpSpPr bwMode="auto">
                <a:xfrm>
                  <a:off x="0" y="0"/>
                  <a:ext cx="904" cy="800"/>
                  <a:chOff x="0" y="0"/>
                  <a:chExt cx="904" cy="800"/>
                </a:xfrm>
              </p:grpSpPr>
              <p:sp>
                <p:nvSpPr>
                  <p:cNvPr id="53273" name="Oval 25"/>
                  <p:cNvSpPr>
                    <a:spLocks/>
                  </p:cNvSpPr>
                  <p:nvPr/>
                </p:nvSpPr>
                <p:spPr bwMode="auto">
                  <a:xfrm>
                    <a:off x="0" y="0"/>
                    <a:ext cx="904" cy="800"/>
                  </a:xfrm>
                  <a:prstGeom prst="ellips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3274" name="Rectangle 26"/>
                  <p:cNvSpPr>
                    <a:spLocks/>
                  </p:cNvSpPr>
                  <p:nvPr/>
                </p:nvSpPr>
                <p:spPr bwMode="auto">
                  <a:xfrm>
                    <a:off x="132" y="117"/>
                    <a:ext cx="639" cy="565"/>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53275" name="Rectangle 27"/>
                <p:cNvSpPr>
                  <a:spLocks/>
                </p:cNvSpPr>
                <p:nvPr/>
              </p:nvSpPr>
              <p:spPr bwMode="auto">
                <a:xfrm>
                  <a:off x="72" y="296"/>
                  <a:ext cx="756" cy="215"/>
                </a:xfrm>
                <a:prstGeom prst="rect">
                  <a:avLst/>
                </a:prstGeom>
                <a:no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2000" dirty="0">
                      <a:solidFill>
                        <a:srgbClr val="000000"/>
                      </a:solidFill>
                      <a:ea typeface="Gill Sans" charset="0"/>
                      <a:cs typeface="Gill Sans" charset="0"/>
                    </a:rPr>
                    <a:t>Tier 2 ISP</a:t>
                  </a:r>
                </a:p>
              </p:txBody>
            </p:sp>
          </p:grpSp>
          <p:grpSp>
            <p:nvGrpSpPr>
              <p:cNvPr id="8" name="Group 28"/>
              <p:cNvGrpSpPr>
                <a:grpSpLocks/>
              </p:cNvGrpSpPr>
              <p:nvPr/>
            </p:nvGrpSpPr>
            <p:grpSpPr bwMode="auto">
              <a:xfrm>
                <a:off x="0" y="0"/>
                <a:ext cx="1016" cy="1016"/>
                <a:chOff x="0" y="0"/>
                <a:chExt cx="1016" cy="1016"/>
              </a:xfrm>
            </p:grpSpPr>
            <p:sp>
              <p:nvSpPr>
                <p:cNvPr id="53277" name="Oval 29"/>
                <p:cNvSpPr>
                  <a:spLocks/>
                </p:cNvSpPr>
                <p:nvPr/>
              </p:nvSpPr>
              <p:spPr bwMode="auto">
                <a:xfrm>
                  <a:off x="0" y="0"/>
                  <a:ext cx="1016" cy="1016"/>
                </a:xfrm>
                <a:prstGeom prst="ellipse">
                  <a:avLst/>
                </a:prstGeom>
                <a:noFill/>
                <a:ln w="762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3278" name="Rectangle 30"/>
                <p:cNvSpPr>
                  <a:spLocks/>
                </p:cNvSpPr>
                <p:nvPr/>
              </p:nvSpPr>
              <p:spPr bwMode="auto">
                <a:xfrm>
                  <a:off x="148" y="148"/>
                  <a:ext cx="719" cy="71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grpSp>
        <p:sp>
          <p:nvSpPr>
            <p:cNvPr id="53279" name="Line 31"/>
            <p:cNvSpPr>
              <a:spLocks noChangeShapeType="1"/>
            </p:cNvSpPr>
            <p:nvPr/>
          </p:nvSpPr>
          <p:spPr bwMode="auto">
            <a:xfrm flipH="1">
              <a:off x="368" y="1328"/>
              <a:ext cx="105" cy="373"/>
            </a:xfrm>
            <a:prstGeom prst="line">
              <a:avLst/>
            </a:prstGeom>
            <a:noFill/>
            <a:ln w="381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3280" name="Line 32"/>
            <p:cNvSpPr>
              <a:spLocks noChangeShapeType="1"/>
            </p:cNvSpPr>
            <p:nvPr/>
          </p:nvSpPr>
          <p:spPr bwMode="auto">
            <a:xfrm>
              <a:off x="800" y="1280"/>
              <a:ext cx="106" cy="426"/>
            </a:xfrm>
            <a:prstGeom prst="lin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3281" name="Line 33"/>
            <p:cNvSpPr>
              <a:spLocks noChangeShapeType="1"/>
            </p:cNvSpPr>
            <p:nvPr/>
          </p:nvSpPr>
          <p:spPr bwMode="auto">
            <a:xfrm rot="10800000" flipH="1">
              <a:off x="1120" y="584"/>
              <a:ext cx="426" cy="266"/>
            </a:xfrm>
            <a:prstGeom prst="line">
              <a:avLst/>
            </a:prstGeom>
            <a:noFill/>
            <a:ln w="762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3282" name="Line 34"/>
            <p:cNvSpPr>
              <a:spLocks noChangeShapeType="1"/>
            </p:cNvSpPr>
            <p:nvPr/>
          </p:nvSpPr>
          <p:spPr bwMode="auto">
            <a:xfrm>
              <a:off x="1120" y="1008"/>
              <a:ext cx="480" cy="160"/>
            </a:xfrm>
            <a:prstGeom prst="line">
              <a:avLst/>
            </a:prstGeom>
            <a:noFill/>
            <a:ln w="762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3283" name="Line 35"/>
            <p:cNvSpPr>
              <a:spLocks noChangeShapeType="1"/>
            </p:cNvSpPr>
            <p:nvPr/>
          </p:nvSpPr>
          <p:spPr bwMode="auto">
            <a:xfrm rot="10800000">
              <a:off x="0" y="0"/>
              <a:ext cx="320" cy="480"/>
            </a:xfrm>
            <a:prstGeom prst="lin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3284" name="Line 36"/>
            <p:cNvSpPr>
              <a:spLocks noChangeShapeType="1"/>
            </p:cNvSpPr>
            <p:nvPr/>
          </p:nvSpPr>
          <p:spPr bwMode="auto">
            <a:xfrm rot="10800000" flipH="1">
              <a:off x="848" y="0"/>
              <a:ext cx="213" cy="480"/>
            </a:xfrm>
            <a:prstGeom prst="lin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53285" name="Line 37"/>
          <p:cNvSpPr>
            <a:spLocks noChangeShapeType="1"/>
          </p:cNvSpPr>
          <p:nvPr/>
        </p:nvSpPr>
        <p:spPr bwMode="auto">
          <a:xfrm>
            <a:off x="0" y="3509010"/>
            <a:ext cx="3884772" cy="1429"/>
          </a:xfrm>
          <a:prstGeom prst="line">
            <a:avLst/>
          </a:prstGeom>
          <a:noFill/>
          <a:ln w="63500" cap="flat">
            <a:solidFill>
              <a:srgbClr val="FF0000"/>
            </a:solidFill>
            <a:prstDash val="solid"/>
            <a:round/>
            <a:headEnd type="none" w="med" len="med"/>
            <a:tailEnd type="none" w="med" len="med"/>
          </a:ln>
        </p:spPr>
        <p:txBody>
          <a:bodyPr lIns="0" tIns="0" rIns="0" bIns="0">
            <a:prstTxWarp prst="textNoShape">
              <a:avLst/>
            </a:prstTxWarp>
          </a:bodyPr>
          <a:lstStyle/>
          <a:p>
            <a:endParaRPr lang="en-US"/>
          </a:p>
        </p:txBody>
      </p:sp>
      <p:sp>
        <p:nvSpPr>
          <p:cNvPr id="53286" name="Line 38"/>
          <p:cNvSpPr>
            <a:spLocks noChangeShapeType="1"/>
          </p:cNvSpPr>
          <p:nvPr/>
        </p:nvSpPr>
        <p:spPr bwMode="auto">
          <a:xfrm>
            <a:off x="3886200" y="914400"/>
            <a:ext cx="0" cy="5942172"/>
          </a:xfrm>
          <a:prstGeom prst="line">
            <a:avLst/>
          </a:prstGeom>
          <a:noFill/>
          <a:ln w="76200" cap="flat">
            <a:solidFill>
              <a:srgbClr val="FF0000"/>
            </a:solidFill>
            <a:prstDash val="solid"/>
            <a:round/>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Rectangle 36"/>
          <p:cNvSpPr/>
          <p:nvPr/>
        </p:nvSpPr>
        <p:spPr>
          <a:xfrm>
            <a:off x="152400" y="152400"/>
            <a:ext cx="2819400" cy="320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01" name="Rectangle 5"/>
          <p:cNvSpPr>
            <a:spLocks/>
          </p:cNvSpPr>
          <p:nvPr/>
        </p:nvSpPr>
        <p:spPr bwMode="auto">
          <a:xfrm>
            <a:off x="3276600" y="304800"/>
            <a:ext cx="3445905" cy="4770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3100" b="1" dirty="0">
                <a:solidFill>
                  <a:srgbClr val="000000"/>
                </a:solidFill>
                <a:latin typeface="Arial" charset="0"/>
                <a:ea typeface="Arial" charset="0"/>
                <a:cs typeface="Arial" charset="0"/>
                <a:sym typeface="Arial" charset="0"/>
              </a:rPr>
              <a:t>Content Providers</a:t>
            </a:r>
          </a:p>
        </p:txBody>
      </p:sp>
      <p:sp>
        <p:nvSpPr>
          <p:cNvPr id="55302" name="Rectangle 6"/>
          <p:cNvSpPr>
            <a:spLocks/>
          </p:cNvSpPr>
          <p:nvPr/>
        </p:nvSpPr>
        <p:spPr bwMode="auto">
          <a:xfrm>
            <a:off x="4232271" y="1024011"/>
            <a:ext cx="4699961" cy="96949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u="sng" dirty="0">
                <a:solidFill>
                  <a:srgbClr val="000000"/>
                </a:solidFill>
                <a:latin typeface="Arial" charset="0"/>
                <a:ea typeface="Arial" charset="0"/>
                <a:cs typeface="Arial" charset="0"/>
                <a:sym typeface="Arial" charset="0"/>
              </a:rPr>
              <a:t>Def:</a:t>
            </a:r>
            <a:r>
              <a:rPr lang="en-US" sz="2000" b="1" dirty="0">
                <a:solidFill>
                  <a:srgbClr val="000000"/>
                </a:solidFill>
                <a:latin typeface="Arial" charset="0"/>
                <a:ea typeface="Arial" charset="0"/>
                <a:cs typeface="Arial" charset="0"/>
                <a:sym typeface="Arial" charset="0"/>
              </a:rPr>
              <a:t> A </a:t>
            </a:r>
            <a:r>
              <a:rPr lang="en-US" sz="2300" b="1" u="sng" dirty="0">
                <a:solidFill>
                  <a:srgbClr val="000000"/>
                </a:solidFill>
                <a:latin typeface="Arial" charset="0"/>
                <a:ea typeface="Arial" charset="0"/>
                <a:cs typeface="Arial" charset="0"/>
                <a:sym typeface="Arial" charset="0"/>
              </a:rPr>
              <a:t>Content Provider</a:t>
            </a:r>
            <a:r>
              <a:rPr lang="en-US" sz="2000" b="1" dirty="0">
                <a:solidFill>
                  <a:srgbClr val="000000"/>
                </a:solidFill>
                <a:latin typeface="Arial" charset="0"/>
                <a:ea typeface="Arial" charset="0"/>
                <a:cs typeface="Arial" charset="0"/>
                <a:sym typeface="Arial" charset="0"/>
              </a:rPr>
              <a:t> focuses on</a:t>
            </a:r>
          </a:p>
          <a:p>
            <a:pPr algn="ctr">
              <a:spcBef>
                <a:spcPct val="0"/>
              </a:spcBef>
            </a:pPr>
            <a:r>
              <a:rPr lang="en-US" sz="2000" b="1" dirty="0">
                <a:solidFill>
                  <a:srgbClr val="000000"/>
                </a:solidFill>
                <a:latin typeface="Arial" charset="0"/>
                <a:ea typeface="Arial" charset="0"/>
                <a:cs typeface="Arial" charset="0"/>
                <a:sym typeface="Arial" charset="0"/>
              </a:rPr>
              <a:t>content development and does not</a:t>
            </a:r>
          </a:p>
          <a:p>
            <a:pPr algn="ctr">
              <a:spcBef>
                <a:spcPct val="0"/>
              </a:spcBef>
            </a:pPr>
            <a:r>
              <a:rPr lang="en-US" sz="2000" b="1" dirty="0">
                <a:solidFill>
                  <a:srgbClr val="000000"/>
                </a:solidFill>
                <a:latin typeface="Arial" charset="0"/>
                <a:ea typeface="Arial" charset="0"/>
                <a:cs typeface="Arial" charset="0"/>
                <a:sym typeface="Arial" charset="0"/>
              </a:rPr>
              <a:t>Sell access to the Internet.</a:t>
            </a:r>
          </a:p>
        </p:txBody>
      </p:sp>
      <p:sp>
        <p:nvSpPr>
          <p:cNvPr id="55303" name="Rectangle 7"/>
          <p:cNvSpPr>
            <a:spLocks/>
          </p:cNvSpPr>
          <p:nvPr/>
        </p:nvSpPr>
        <p:spPr bwMode="auto">
          <a:xfrm>
            <a:off x="4369341" y="4417888"/>
            <a:ext cx="438581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u="sng" dirty="0">
                <a:solidFill>
                  <a:srgbClr val="000000"/>
                </a:solidFill>
                <a:ea typeface="Gill Sans" charset="0"/>
                <a:cs typeface="Gill Sans" charset="0"/>
              </a:rPr>
              <a:t>Motivation:</a:t>
            </a:r>
            <a:r>
              <a:rPr lang="en-US" sz="2300" dirty="0">
                <a:solidFill>
                  <a:srgbClr val="000000"/>
                </a:solidFill>
                <a:ea typeface="Gill Sans" charset="0"/>
                <a:cs typeface="Gill Sans" charset="0"/>
              </a:rPr>
              <a:t> </a:t>
            </a:r>
            <a:r>
              <a:rPr lang="en-US" sz="2300" dirty="0" err="1">
                <a:solidFill>
                  <a:srgbClr val="000000"/>
                </a:solidFill>
                <a:ea typeface="Gill Sans" charset="0"/>
                <a:cs typeface="Gill Sans" charset="0"/>
              </a:rPr>
              <a:t>SLAs</a:t>
            </a:r>
            <a:r>
              <a:rPr lang="en-US" sz="2300" dirty="0">
                <a:solidFill>
                  <a:srgbClr val="000000"/>
                </a:solidFill>
                <a:ea typeface="Gill Sans" charset="0"/>
                <a:cs typeface="Gill Sans" charset="0"/>
              </a:rPr>
              <a:t> </a:t>
            </a:r>
            <a:r>
              <a:rPr lang="en-US" sz="2300" dirty="0" err="1">
                <a:solidFill>
                  <a:srgbClr val="000000"/>
                </a:solidFill>
                <a:ea typeface="Gill Sans" charset="0"/>
                <a:cs typeface="Gill Sans" charset="0"/>
              </a:rPr>
              <a:t>w</a:t>
            </a:r>
            <a:r>
              <a:rPr lang="en-US" sz="2300" dirty="0">
                <a:solidFill>
                  <a:srgbClr val="000000"/>
                </a:solidFill>
                <a:ea typeface="Gill Sans" charset="0"/>
                <a:cs typeface="Gill Sans" charset="0"/>
              </a:rPr>
              <a:t>/well known ISP</a:t>
            </a:r>
          </a:p>
        </p:txBody>
      </p:sp>
      <p:sp>
        <p:nvSpPr>
          <p:cNvPr id="55304" name="Rectangle 8"/>
          <p:cNvSpPr>
            <a:spLocks/>
          </p:cNvSpPr>
          <p:nvPr/>
        </p:nvSpPr>
        <p:spPr bwMode="auto">
          <a:xfrm>
            <a:off x="4354796" y="5456590"/>
            <a:ext cx="3667671"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u="sng" dirty="0">
                <a:solidFill>
                  <a:srgbClr val="000000"/>
                </a:solidFill>
                <a:ea typeface="Gill Sans" charset="0"/>
                <a:cs typeface="Gill Sans" charset="0"/>
              </a:rPr>
              <a:t>Behavior:</a:t>
            </a:r>
            <a:r>
              <a:rPr lang="en-US" sz="2300" dirty="0">
                <a:solidFill>
                  <a:srgbClr val="000000"/>
                </a:solidFill>
                <a:ea typeface="Gill Sans" charset="0"/>
                <a:cs typeface="Gill Sans" charset="0"/>
              </a:rPr>
              <a:t> “No Peering” Policy</a:t>
            </a:r>
          </a:p>
        </p:txBody>
      </p:sp>
      <p:sp>
        <p:nvSpPr>
          <p:cNvPr id="55305" name="Rectangle 9"/>
          <p:cNvSpPr>
            <a:spLocks/>
          </p:cNvSpPr>
          <p:nvPr/>
        </p:nvSpPr>
        <p:spPr bwMode="auto">
          <a:xfrm>
            <a:off x="1235603" y="655991"/>
            <a:ext cx="174840"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000000"/>
                </a:solidFill>
                <a:ea typeface="Gill Sans" charset="0"/>
                <a:cs typeface="Gill Sans" charset="0"/>
              </a:rPr>
              <a:t>T</a:t>
            </a:r>
          </a:p>
        </p:txBody>
      </p:sp>
      <p:sp>
        <p:nvSpPr>
          <p:cNvPr id="55306" name="Rectangle 10"/>
          <p:cNvSpPr>
            <a:spLocks/>
          </p:cNvSpPr>
          <p:nvPr/>
        </p:nvSpPr>
        <p:spPr bwMode="auto">
          <a:xfrm>
            <a:off x="2074279" y="655991"/>
            <a:ext cx="174840"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000000"/>
                </a:solidFill>
                <a:ea typeface="Gill Sans" charset="0"/>
                <a:cs typeface="Gill Sans" charset="0"/>
              </a:rPr>
              <a:t>T</a:t>
            </a:r>
          </a:p>
        </p:txBody>
      </p:sp>
      <p:sp>
        <p:nvSpPr>
          <p:cNvPr id="55307" name="Rectangle 11"/>
          <p:cNvSpPr>
            <a:spLocks/>
          </p:cNvSpPr>
          <p:nvPr/>
        </p:nvSpPr>
        <p:spPr bwMode="auto">
          <a:xfrm>
            <a:off x="2295129" y="274514"/>
            <a:ext cx="14747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000000"/>
                </a:solidFill>
                <a:ea typeface="Gill Sans" charset="0"/>
                <a:cs typeface="Gill Sans" charset="0"/>
              </a:rPr>
              <a:t>$</a:t>
            </a:r>
          </a:p>
        </p:txBody>
      </p:sp>
      <p:sp>
        <p:nvSpPr>
          <p:cNvPr id="55308" name="Rectangle 12"/>
          <p:cNvSpPr>
            <a:spLocks/>
          </p:cNvSpPr>
          <p:nvPr/>
        </p:nvSpPr>
        <p:spPr bwMode="auto">
          <a:xfrm>
            <a:off x="1076406" y="274514"/>
            <a:ext cx="147476"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000000"/>
                </a:solidFill>
                <a:ea typeface="Gill Sans" charset="0"/>
                <a:cs typeface="Gill Sans" charset="0"/>
              </a:rPr>
              <a:t>$</a:t>
            </a:r>
          </a:p>
        </p:txBody>
      </p:sp>
      <p:sp>
        <p:nvSpPr>
          <p:cNvPr id="55309" name="Rectangle 13"/>
          <p:cNvSpPr>
            <a:spLocks/>
          </p:cNvSpPr>
          <p:nvPr/>
        </p:nvSpPr>
        <p:spPr bwMode="auto">
          <a:xfrm>
            <a:off x="1602742" y="655991"/>
            <a:ext cx="294953"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000000"/>
                </a:solidFill>
                <a:ea typeface="Gill Sans" charset="0"/>
                <a:cs typeface="Gill Sans" charset="0"/>
              </a:rPr>
              <a:t>…</a:t>
            </a:r>
          </a:p>
        </p:txBody>
      </p:sp>
      <p:grpSp>
        <p:nvGrpSpPr>
          <p:cNvPr id="4" name="Group 14"/>
          <p:cNvGrpSpPr>
            <a:grpSpLocks/>
          </p:cNvGrpSpPr>
          <p:nvPr/>
        </p:nvGrpSpPr>
        <p:grpSpPr bwMode="auto">
          <a:xfrm>
            <a:off x="994410" y="537210"/>
            <a:ext cx="1600200" cy="2057400"/>
            <a:chOff x="0" y="0"/>
            <a:chExt cx="1120" cy="1440"/>
          </a:xfrm>
        </p:grpSpPr>
        <p:grpSp>
          <p:nvGrpSpPr>
            <p:cNvPr id="5" name="Group 15"/>
            <p:cNvGrpSpPr>
              <a:grpSpLocks/>
            </p:cNvGrpSpPr>
            <p:nvPr/>
          </p:nvGrpSpPr>
          <p:grpSpPr bwMode="auto">
            <a:xfrm>
              <a:off x="104" y="424"/>
              <a:ext cx="1016" cy="1016"/>
              <a:chOff x="0" y="0"/>
              <a:chExt cx="1016" cy="1016"/>
            </a:xfrm>
          </p:grpSpPr>
          <p:grpSp>
            <p:nvGrpSpPr>
              <p:cNvPr id="6" name="Group 16"/>
              <p:cNvGrpSpPr>
                <a:grpSpLocks/>
              </p:cNvGrpSpPr>
              <p:nvPr/>
            </p:nvGrpSpPr>
            <p:grpSpPr bwMode="auto">
              <a:xfrm>
                <a:off x="56" y="104"/>
                <a:ext cx="904" cy="800"/>
                <a:chOff x="0" y="0"/>
                <a:chExt cx="904" cy="800"/>
              </a:xfrm>
            </p:grpSpPr>
            <p:grpSp>
              <p:nvGrpSpPr>
                <p:cNvPr id="7" name="Group 17"/>
                <p:cNvGrpSpPr>
                  <a:grpSpLocks/>
                </p:cNvGrpSpPr>
                <p:nvPr/>
              </p:nvGrpSpPr>
              <p:grpSpPr bwMode="auto">
                <a:xfrm>
                  <a:off x="0" y="0"/>
                  <a:ext cx="904" cy="800"/>
                  <a:chOff x="0" y="0"/>
                  <a:chExt cx="904" cy="800"/>
                </a:xfrm>
              </p:grpSpPr>
              <p:sp>
                <p:nvSpPr>
                  <p:cNvPr id="55314" name="Oval 18"/>
                  <p:cNvSpPr>
                    <a:spLocks/>
                  </p:cNvSpPr>
                  <p:nvPr/>
                </p:nvSpPr>
                <p:spPr bwMode="auto">
                  <a:xfrm>
                    <a:off x="0" y="0"/>
                    <a:ext cx="904" cy="800"/>
                  </a:xfrm>
                  <a:prstGeom prst="ellips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5315" name="Rectangle 19"/>
                  <p:cNvSpPr>
                    <a:spLocks/>
                  </p:cNvSpPr>
                  <p:nvPr/>
                </p:nvSpPr>
                <p:spPr bwMode="auto">
                  <a:xfrm>
                    <a:off x="132" y="117"/>
                    <a:ext cx="639" cy="565"/>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55316" name="Rectangle 20"/>
                <p:cNvSpPr>
                  <a:spLocks/>
                </p:cNvSpPr>
                <p:nvPr/>
              </p:nvSpPr>
              <p:spPr bwMode="auto">
                <a:xfrm>
                  <a:off x="70" y="189"/>
                  <a:ext cx="760" cy="431"/>
                </a:xfrm>
                <a:prstGeom prst="rect">
                  <a:avLst/>
                </a:prstGeom>
                <a:no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2000" b="1" dirty="0">
                      <a:solidFill>
                        <a:srgbClr val="000000"/>
                      </a:solidFill>
                      <a:latin typeface="Arial" charset="0"/>
                      <a:ea typeface="Arial" charset="0"/>
                      <a:cs typeface="Arial" charset="0"/>
                      <a:sym typeface="Arial" charset="0"/>
                    </a:rPr>
                    <a:t>Content</a:t>
                  </a:r>
                </a:p>
                <a:p>
                  <a:pPr marL="4287" algn="ctr"/>
                  <a:r>
                    <a:rPr lang="en-US" sz="2000" b="1" dirty="0">
                      <a:solidFill>
                        <a:srgbClr val="000000"/>
                      </a:solidFill>
                      <a:latin typeface="Arial" charset="0"/>
                      <a:ea typeface="Arial" charset="0"/>
                      <a:cs typeface="Arial" charset="0"/>
                      <a:sym typeface="Arial" charset="0"/>
                    </a:rPr>
                    <a:t>Provider</a:t>
                  </a:r>
                </a:p>
              </p:txBody>
            </p:sp>
          </p:grpSp>
          <p:grpSp>
            <p:nvGrpSpPr>
              <p:cNvPr id="8" name="Group 21"/>
              <p:cNvGrpSpPr>
                <a:grpSpLocks/>
              </p:cNvGrpSpPr>
              <p:nvPr/>
            </p:nvGrpSpPr>
            <p:grpSpPr bwMode="auto">
              <a:xfrm>
                <a:off x="0" y="0"/>
                <a:ext cx="1016" cy="1016"/>
                <a:chOff x="0" y="0"/>
                <a:chExt cx="1016" cy="1016"/>
              </a:xfrm>
            </p:grpSpPr>
            <p:sp>
              <p:nvSpPr>
                <p:cNvPr id="55318" name="Oval 22"/>
                <p:cNvSpPr>
                  <a:spLocks/>
                </p:cNvSpPr>
                <p:nvPr/>
              </p:nvSpPr>
              <p:spPr bwMode="auto">
                <a:xfrm>
                  <a:off x="0" y="0"/>
                  <a:ext cx="1016" cy="1016"/>
                </a:xfrm>
                <a:prstGeom prst="ellipse">
                  <a:avLst/>
                </a:prstGeom>
                <a:noFill/>
                <a:ln w="762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5319" name="Rectangle 23"/>
                <p:cNvSpPr>
                  <a:spLocks/>
                </p:cNvSpPr>
                <p:nvPr/>
              </p:nvSpPr>
              <p:spPr bwMode="auto">
                <a:xfrm>
                  <a:off x="148" y="148"/>
                  <a:ext cx="719" cy="71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grpSp>
        <p:sp>
          <p:nvSpPr>
            <p:cNvPr id="55320" name="Line 24"/>
            <p:cNvSpPr>
              <a:spLocks noChangeShapeType="1"/>
            </p:cNvSpPr>
            <p:nvPr/>
          </p:nvSpPr>
          <p:spPr bwMode="auto">
            <a:xfrm rot="10800000">
              <a:off x="0" y="0"/>
              <a:ext cx="320" cy="480"/>
            </a:xfrm>
            <a:prstGeom prst="lin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5321" name="Line 25"/>
            <p:cNvSpPr>
              <a:spLocks noChangeShapeType="1"/>
            </p:cNvSpPr>
            <p:nvPr/>
          </p:nvSpPr>
          <p:spPr bwMode="auto">
            <a:xfrm rot="10800000" flipH="1">
              <a:off x="848" y="0"/>
              <a:ext cx="213" cy="480"/>
            </a:xfrm>
            <a:prstGeom prst="line">
              <a:avLst/>
            </a:prstGeom>
            <a:noFill/>
            <a:ln w="63500" cap="flat">
              <a:solidFill>
                <a:srgbClr val="FFFF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55322" name="Line 26"/>
          <p:cNvSpPr>
            <a:spLocks noChangeShapeType="1"/>
          </p:cNvSpPr>
          <p:nvPr/>
        </p:nvSpPr>
        <p:spPr bwMode="auto">
          <a:xfrm>
            <a:off x="0" y="3509010"/>
            <a:ext cx="3884772" cy="1429"/>
          </a:xfrm>
          <a:prstGeom prst="line">
            <a:avLst/>
          </a:prstGeom>
          <a:noFill/>
          <a:ln w="63500" cap="flat">
            <a:solidFill>
              <a:srgbClr val="FF00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
        <p:nvSpPr>
          <p:cNvPr id="55323" name="Line 27"/>
          <p:cNvSpPr>
            <a:spLocks noChangeShapeType="1"/>
          </p:cNvSpPr>
          <p:nvPr/>
        </p:nvSpPr>
        <p:spPr bwMode="auto">
          <a:xfrm>
            <a:off x="3886200" y="914400"/>
            <a:ext cx="0" cy="5942172"/>
          </a:xfrm>
          <a:prstGeom prst="line">
            <a:avLst/>
          </a:prstGeom>
          <a:noFill/>
          <a:ln w="76200" cap="flat">
            <a:solidFill>
              <a:srgbClr val="FF0000"/>
            </a:solidFill>
            <a:prstDash val="solid"/>
            <a:round/>
            <a:headEnd type="none" w="med" len="med"/>
            <a:tailEnd type="none" w="med" len="med"/>
          </a:ln>
        </p:spPr>
        <p:txBody>
          <a:bodyPr lIns="0" tIns="0" rIns="0" bIns="0">
            <a:prstTxWarp prst="textNoShape">
              <a:avLst/>
            </a:prstTxWarp>
          </a:bodyPr>
          <a:lstStyle/>
          <a:p>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9" name="Rectangle 5"/>
          <p:cNvSpPr>
            <a:spLocks/>
          </p:cNvSpPr>
          <p:nvPr/>
        </p:nvSpPr>
        <p:spPr bwMode="auto">
          <a:xfrm>
            <a:off x="1831736" y="270108"/>
            <a:ext cx="5236215" cy="4770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3100" b="1" dirty="0" smtClean="0">
                <a:solidFill>
                  <a:srgbClr val="000000"/>
                </a:solidFill>
                <a:latin typeface="Arial" charset="0"/>
                <a:ea typeface="Arial" charset="0"/>
                <a:cs typeface="Arial" charset="0"/>
                <a:sym typeface="Arial" charset="0"/>
              </a:rPr>
              <a:t>Internet Peering </a:t>
            </a:r>
            <a:r>
              <a:rPr lang="en-US" sz="3100" b="1" dirty="0">
                <a:solidFill>
                  <a:srgbClr val="000000"/>
                </a:solidFill>
                <a:latin typeface="Arial" charset="0"/>
                <a:ea typeface="Arial" charset="0"/>
                <a:cs typeface="Arial" charset="0"/>
                <a:sym typeface="Arial" charset="0"/>
              </a:rPr>
              <a:t>Ecosystem</a:t>
            </a:r>
          </a:p>
        </p:txBody>
      </p:sp>
      <p:grpSp>
        <p:nvGrpSpPr>
          <p:cNvPr id="5" name="Group 7"/>
          <p:cNvGrpSpPr>
            <a:grpSpLocks/>
          </p:cNvGrpSpPr>
          <p:nvPr/>
        </p:nvGrpSpPr>
        <p:grpSpPr bwMode="auto">
          <a:xfrm>
            <a:off x="1828800" y="1223010"/>
            <a:ext cx="5943600" cy="1223010"/>
            <a:chOff x="0" y="0"/>
            <a:chExt cx="4160" cy="856"/>
          </a:xfrm>
          <a:solidFill>
            <a:schemeClr val="accent1">
              <a:lumMod val="40000"/>
              <a:lumOff val="60000"/>
            </a:schemeClr>
          </a:solidFill>
        </p:grpSpPr>
        <p:grpSp>
          <p:nvGrpSpPr>
            <p:cNvPr id="6" name="Group 8"/>
            <p:cNvGrpSpPr>
              <a:grpSpLocks/>
            </p:cNvGrpSpPr>
            <p:nvPr/>
          </p:nvGrpSpPr>
          <p:grpSpPr bwMode="auto">
            <a:xfrm>
              <a:off x="0" y="0"/>
              <a:ext cx="4160" cy="856"/>
              <a:chOff x="0" y="0"/>
              <a:chExt cx="4160" cy="856"/>
            </a:xfrm>
            <a:grpFill/>
          </p:grpSpPr>
          <p:sp>
            <p:nvSpPr>
              <p:cNvPr id="57353" name="Oval 9"/>
              <p:cNvSpPr>
                <a:spLocks/>
              </p:cNvSpPr>
              <p:nvPr/>
            </p:nvSpPr>
            <p:spPr bwMode="auto">
              <a:xfrm>
                <a:off x="0" y="0"/>
                <a:ext cx="4160" cy="856"/>
              </a:xfrm>
              <a:prstGeom prst="ellipse">
                <a:avLst/>
              </a:prstGeom>
              <a:grpFill/>
              <a:ln w="25400" cap="flat">
                <a:noFill/>
                <a:round/>
                <a:headEnd type="none" w="med" len="med"/>
                <a:tailEnd type="none" w="med" len="med"/>
              </a:ln>
            </p:spPr>
            <p:txBody>
              <a:bodyPr lIns="0" tIns="0" rIns="0" bIns="0">
                <a:prstTxWarp prst="textNoShape">
                  <a:avLst/>
                </a:prstTxWarp>
              </a:bodyPr>
              <a:lstStyle/>
              <a:p>
                <a:endParaRPr lang="en-US"/>
              </a:p>
            </p:txBody>
          </p:sp>
          <p:sp>
            <p:nvSpPr>
              <p:cNvPr id="57354" name="Rectangle 10"/>
              <p:cNvSpPr>
                <a:spLocks/>
              </p:cNvSpPr>
              <p:nvPr/>
            </p:nvSpPr>
            <p:spPr bwMode="auto">
              <a:xfrm>
                <a:off x="609" y="125"/>
                <a:ext cx="2941" cy="605"/>
              </a:xfrm>
              <a:prstGeom prst="rect">
                <a:avLst/>
              </a:prstGeom>
              <a:grp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55" name="Rectangle 11"/>
            <p:cNvSpPr>
              <a:spLocks/>
            </p:cNvSpPr>
            <p:nvPr/>
          </p:nvSpPr>
          <p:spPr bwMode="auto">
            <a:xfrm>
              <a:off x="1234" y="223"/>
              <a:ext cx="1690" cy="400"/>
            </a:xfrm>
            <a:prstGeom prst="rect">
              <a:avLst/>
            </a:prstGeom>
            <a:grp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3600" b="1" dirty="0">
                  <a:latin typeface="Arial" charset="0"/>
                  <a:ea typeface="Arial" charset="0"/>
                  <a:cs typeface="Arial" charset="0"/>
                  <a:sym typeface="Arial" charset="0"/>
                </a:rPr>
                <a:t>Tier 1 ISPs</a:t>
              </a:r>
            </a:p>
          </p:txBody>
        </p:sp>
      </p:grpSp>
      <p:grpSp>
        <p:nvGrpSpPr>
          <p:cNvPr id="7" name="Group 12"/>
          <p:cNvGrpSpPr>
            <a:grpSpLocks/>
          </p:cNvGrpSpPr>
          <p:nvPr/>
        </p:nvGrpSpPr>
        <p:grpSpPr bwMode="auto">
          <a:xfrm>
            <a:off x="1223010" y="3120390"/>
            <a:ext cx="4033361" cy="1600200"/>
            <a:chOff x="0" y="0"/>
            <a:chExt cx="2823" cy="1119"/>
          </a:xfrm>
          <a:solidFill>
            <a:schemeClr val="accent1">
              <a:lumMod val="40000"/>
              <a:lumOff val="60000"/>
            </a:schemeClr>
          </a:solidFill>
        </p:grpSpPr>
        <p:grpSp>
          <p:nvGrpSpPr>
            <p:cNvPr id="8" name="Group 13"/>
            <p:cNvGrpSpPr>
              <a:grpSpLocks/>
            </p:cNvGrpSpPr>
            <p:nvPr/>
          </p:nvGrpSpPr>
          <p:grpSpPr bwMode="auto">
            <a:xfrm>
              <a:off x="0" y="0"/>
              <a:ext cx="2823" cy="1119"/>
              <a:chOff x="0" y="0"/>
              <a:chExt cx="2823" cy="1119"/>
            </a:xfrm>
            <a:grpFill/>
          </p:grpSpPr>
          <p:sp>
            <p:nvSpPr>
              <p:cNvPr id="57358" name="Oval 14"/>
              <p:cNvSpPr>
                <a:spLocks/>
              </p:cNvSpPr>
              <p:nvPr/>
            </p:nvSpPr>
            <p:spPr bwMode="auto">
              <a:xfrm>
                <a:off x="0" y="0"/>
                <a:ext cx="2823" cy="1119"/>
              </a:xfrm>
              <a:prstGeom prst="ellipse">
                <a:avLst/>
              </a:prstGeom>
              <a:grpFill/>
              <a:ln w="25400" cap="flat">
                <a:noFill/>
                <a:round/>
                <a:headEnd type="none" w="med" len="med"/>
                <a:tailEnd type="none" w="med" len="med"/>
              </a:ln>
            </p:spPr>
            <p:txBody>
              <a:bodyPr lIns="0" tIns="0" rIns="0" bIns="0">
                <a:prstTxWarp prst="textNoShape">
                  <a:avLst/>
                </a:prstTxWarp>
              </a:bodyPr>
              <a:lstStyle/>
              <a:p>
                <a:endParaRPr lang="en-US"/>
              </a:p>
            </p:txBody>
          </p:sp>
          <p:sp>
            <p:nvSpPr>
              <p:cNvPr id="57359" name="Rectangle 15"/>
              <p:cNvSpPr>
                <a:spLocks/>
              </p:cNvSpPr>
              <p:nvPr/>
            </p:nvSpPr>
            <p:spPr bwMode="auto">
              <a:xfrm>
                <a:off x="413" y="164"/>
                <a:ext cx="1997" cy="791"/>
              </a:xfrm>
              <a:prstGeom prst="rect">
                <a:avLst/>
              </a:prstGeom>
              <a:grp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60" name="Rectangle 16"/>
            <p:cNvSpPr>
              <a:spLocks/>
            </p:cNvSpPr>
            <p:nvPr/>
          </p:nvSpPr>
          <p:spPr bwMode="auto">
            <a:xfrm>
              <a:off x="565" y="361"/>
              <a:ext cx="1689" cy="400"/>
            </a:xfrm>
            <a:prstGeom prst="rect">
              <a:avLst/>
            </a:prstGeom>
            <a:grp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3600" b="1" dirty="0">
                  <a:latin typeface="Arial" charset="0"/>
                  <a:ea typeface="Arial" charset="0"/>
                  <a:cs typeface="Arial" charset="0"/>
                  <a:sym typeface="Arial" charset="0"/>
                </a:rPr>
                <a:t>Tier 2 ISPs</a:t>
              </a:r>
            </a:p>
          </p:txBody>
        </p:sp>
      </p:grpSp>
      <p:grpSp>
        <p:nvGrpSpPr>
          <p:cNvPr id="9" name="Group 17"/>
          <p:cNvGrpSpPr>
            <a:grpSpLocks/>
          </p:cNvGrpSpPr>
          <p:nvPr/>
        </p:nvGrpSpPr>
        <p:grpSpPr bwMode="auto">
          <a:xfrm>
            <a:off x="3966210" y="5177790"/>
            <a:ext cx="4652010" cy="1520190"/>
            <a:chOff x="0" y="0"/>
            <a:chExt cx="3256" cy="1064"/>
          </a:xfrm>
          <a:solidFill>
            <a:schemeClr val="accent1">
              <a:lumMod val="40000"/>
              <a:lumOff val="60000"/>
            </a:schemeClr>
          </a:solidFill>
        </p:grpSpPr>
        <p:grpSp>
          <p:nvGrpSpPr>
            <p:cNvPr id="10" name="Group 18"/>
            <p:cNvGrpSpPr>
              <a:grpSpLocks/>
            </p:cNvGrpSpPr>
            <p:nvPr/>
          </p:nvGrpSpPr>
          <p:grpSpPr bwMode="auto">
            <a:xfrm>
              <a:off x="0" y="0"/>
              <a:ext cx="3256" cy="1064"/>
              <a:chOff x="0" y="0"/>
              <a:chExt cx="3256" cy="1064"/>
            </a:xfrm>
            <a:grpFill/>
          </p:grpSpPr>
          <p:sp>
            <p:nvSpPr>
              <p:cNvPr id="57363" name="Oval 19"/>
              <p:cNvSpPr>
                <a:spLocks/>
              </p:cNvSpPr>
              <p:nvPr/>
            </p:nvSpPr>
            <p:spPr bwMode="auto">
              <a:xfrm>
                <a:off x="0" y="0"/>
                <a:ext cx="3256" cy="1064"/>
              </a:xfrm>
              <a:prstGeom prst="ellipse">
                <a:avLst/>
              </a:prstGeom>
              <a:grpFill/>
              <a:ln w="25400" cap="flat">
                <a:noFill/>
                <a:round/>
                <a:headEnd type="none" w="med" len="med"/>
                <a:tailEnd type="none" w="med" len="med"/>
              </a:ln>
            </p:spPr>
            <p:txBody>
              <a:bodyPr lIns="0" tIns="0" rIns="0" bIns="0">
                <a:prstTxWarp prst="textNoShape">
                  <a:avLst/>
                </a:prstTxWarp>
              </a:bodyPr>
              <a:lstStyle/>
              <a:p>
                <a:endParaRPr lang="en-US"/>
              </a:p>
            </p:txBody>
          </p:sp>
          <p:sp>
            <p:nvSpPr>
              <p:cNvPr id="57364" name="Rectangle 20"/>
              <p:cNvSpPr>
                <a:spLocks/>
              </p:cNvSpPr>
              <p:nvPr/>
            </p:nvSpPr>
            <p:spPr bwMode="auto">
              <a:xfrm>
                <a:off x="476" y="155"/>
                <a:ext cx="2303" cy="753"/>
              </a:xfrm>
              <a:prstGeom prst="rect">
                <a:avLst/>
              </a:prstGeom>
              <a:grp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65" name="Rectangle 21"/>
            <p:cNvSpPr>
              <a:spLocks/>
            </p:cNvSpPr>
            <p:nvPr/>
          </p:nvSpPr>
          <p:spPr bwMode="auto">
            <a:xfrm>
              <a:off x="207" y="335"/>
              <a:ext cx="2832" cy="400"/>
            </a:xfrm>
            <a:prstGeom prst="rect">
              <a:avLst/>
            </a:prstGeom>
            <a:grpFill/>
            <a:ln w="12700" cap="flat">
              <a:noFill/>
              <a:miter lim="800000"/>
              <a:headEnd type="none" w="med" len="med"/>
              <a:tailEnd type="none" w="med" len="med"/>
            </a:ln>
          </p:spPr>
          <p:txBody>
            <a:bodyPr wrap="none" lIns="0" tIns="0" rIns="44387" bIns="0" anchor="ctr">
              <a:prstTxWarp prst="textNoShape">
                <a:avLst/>
              </a:prstTxWarp>
              <a:spAutoFit/>
            </a:bodyPr>
            <a:lstStyle/>
            <a:p>
              <a:pPr marL="4287" algn="ctr"/>
              <a:r>
                <a:rPr lang="en-US" sz="3600" b="1" dirty="0">
                  <a:latin typeface="Arial" charset="0"/>
                  <a:ea typeface="Arial" charset="0"/>
                  <a:cs typeface="Arial" charset="0"/>
                  <a:sym typeface="Arial" charset="0"/>
                </a:rPr>
                <a:t>Content Providers</a:t>
              </a:r>
            </a:p>
          </p:txBody>
        </p:sp>
      </p:grpSp>
      <p:grpSp>
        <p:nvGrpSpPr>
          <p:cNvPr id="11" name="Group 22"/>
          <p:cNvGrpSpPr>
            <a:grpSpLocks/>
          </p:cNvGrpSpPr>
          <p:nvPr/>
        </p:nvGrpSpPr>
        <p:grpSpPr bwMode="auto">
          <a:xfrm>
            <a:off x="2970372" y="2137410"/>
            <a:ext cx="228600" cy="1291590"/>
            <a:chOff x="0" y="0"/>
            <a:chExt cx="160" cy="904"/>
          </a:xfrm>
        </p:grpSpPr>
        <p:grpSp>
          <p:nvGrpSpPr>
            <p:cNvPr id="12" name="Group 23"/>
            <p:cNvGrpSpPr>
              <a:grpSpLocks/>
            </p:cNvGrpSpPr>
            <p:nvPr/>
          </p:nvGrpSpPr>
          <p:grpSpPr bwMode="auto">
            <a:xfrm>
              <a:off x="0" y="0"/>
              <a:ext cx="160" cy="904"/>
              <a:chOff x="0" y="0"/>
              <a:chExt cx="160" cy="904"/>
            </a:xfrm>
          </p:grpSpPr>
          <p:sp>
            <p:nvSpPr>
              <p:cNvPr id="57368" name="Rectangle 24"/>
              <p:cNvSpPr>
                <a:spLocks/>
              </p:cNvSpPr>
              <p:nvPr/>
            </p:nvSpPr>
            <p:spPr bwMode="auto">
              <a:xfrm>
                <a:off x="0" y="0"/>
                <a:ext cx="160" cy="90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369" name="Rectangle 25"/>
              <p:cNvSpPr>
                <a:spLocks/>
              </p:cNvSpPr>
              <p:nvPr/>
            </p:nvSpPr>
            <p:spPr bwMode="auto">
              <a:xfrm>
                <a:off x="0" y="0"/>
                <a:ext cx="160" cy="90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70" name="Rectangle 26"/>
            <p:cNvSpPr>
              <a:spLocks/>
            </p:cNvSpPr>
            <p:nvPr/>
          </p:nvSpPr>
          <p:spPr bwMode="auto">
            <a:xfrm>
              <a:off x="16" y="319"/>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3" name="Group 27"/>
          <p:cNvGrpSpPr>
            <a:grpSpLocks/>
          </p:cNvGrpSpPr>
          <p:nvPr/>
        </p:nvGrpSpPr>
        <p:grpSpPr bwMode="auto">
          <a:xfrm>
            <a:off x="2204562" y="2057400"/>
            <a:ext cx="228600" cy="1291590"/>
            <a:chOff x="0" y="0"/>
            <a:chExt cx="160" cy="904"/>
          </a:xfrm>
        </p:grpSpPr>
        <p:grpSp>
          <p:nvGrpSpPr>
            <p:cNvPr id="14" name="Group 28"/>
            <p:cNvGrpSpPr>
              <a:grpSpLocks/>
            </p:cNvGrpSpPr>
            <p:nvPr/>
          </p:nvGrpSpPr>
          <p:grpSpPr bwMode="auto">
            <a:xfrm>
              <a:off x="0" y="0"/>
              <a:ext cx="160" cy="904"/>
              <a:chOff x="0" y="0"/>
              <a:chExt cx="160" cy="904"/>
            </a:xfrm>
          </p:grpSpPr>
          <p:sp>
            <p:nvSpPr>
              <p:cNvPr id="57373" name="Rectangle 29"/>
              <p:cNvSpPr>
                <a:spLocks/>
              </p:cNvSpPr>
              <p:nvPr/>
            </p:nvSpPr>
            <p:spPr bwMode="auto">
              <a:xfrm>
                <a:off x="0" y="0"/>
                <a:ext cx="160" cy="90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374" name="Rectangle 30"/>
              <p:cNvSpPr>
                <a:spLocks/>
              </p:cNvSpPr>
              <p:nvPr/>
            </p:nvSpPr>
            <p:spPr bwMode="auto">
              <a:xfrm>
                <a:off x="0" y="0"/>
                <a:ext cx="160" cy="90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75" name="Rectangle 31"/>
            <p:cNvSpPr>
              <a:spLocks/>
            </p:cNvSpPr>
            <p:nvPr/>
          </p:nvSpPr>
          <p:spPr bwMode="auto">
            <a:xfrm>
              <a:off x="19" y="327"/>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5" name="Group 32"/>
          <p:cNvGrpSpPr>
            <a:grpSpLocks/>
          </p:cNvGrpSpPr>
          <p:nvPr/>
        </p:nvGrpSpPr>
        <p:grpSpPr bwMode="auto">
          <a:xfrm>
            <a:off x="2593182" y="2137410"/>
            <a:ext cx="228600" cy="1291590"/>
            <a:chOff x="0" y="0"/>
            <a:chExt cx="160" cy="904"/>
          </a:xfrm>
        </p:grpSpPr>
        <p:grpSp>
          <p:nvGrpSpPr>
            <p:cNvPr id="16" name="Group 33"/>
            <p:cNvGrpSpPr>
              <a:grpSpLocks/>
            </p:cNvGrpSpPr>
            <p:nvPr/>
          </p:nvGrpSpPr>
          <p:grpSpPr bwMode="auto">
            <a:xfrm>
              <a:off x="0" y="0"/>
              <a:ext cx="160" cy="904"/>
              <a:chOff x="0" y="0"/>
              <a:chExt cx="160" cy="904"/>
            </a:xfrm>
          </p:grpSpPr>
          <p:sp>
            <p:nvSpPr>
              <p:cNvPr id="57378" name="Rectangle 34"/>
              <p:cNvSpPr>
                <a:spLocks/>
              </p:cNvSpPr>
              <p:nvPr/>
            </p:nvSpPr>
            <p:spPr bwMode="auto">
              <a:xfrm>
                <a:off x="0" y="0"/>
                <a:ext cx="160" cy="90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379" name="Rectangle 35"/>
              <p:cNvSpPr>
                <a:spLocks/>
              </p:cNvSpPr>
              <p:nvPr/>
            </p:nvSpPr>
            <p:spPr bwMode="auto">
              <a:xfrm>
                <a:off x="0" y="0"/>
                <a:ext cx="160" cy="90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80" name="Rectangle 36"/>
            <p:cNvSpPr>
              <a:spLocks/>
            </p:cNvSpPr>
            <p:nvPr/>
          </p:nvSpPr>
          <p:spPr bwMode="auto">
            <a:xfrm>
              <a:off x="13" y="319"/>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7" name="Group 37"/>
          <p:cNvGrpSpPr>
            <a:grpSpLocks/>
          </p:cNvGrpSpPr>
          <p:nvPr/>
        </p:nvGrpSpPr>
        <p:grpSpPr bwMode="auto">
          <a:xfrm>
            <a:off x="3427572" y="2137410"/>
            <a:ext cx="228600" cy="1291590"/>
            <a:chOff x="0" y="0"/>
            <a:chExt cx="160" cy="904"/>
          </a:xfrm>
        </p:grpSpPr>
        <p:grpSp>
          <p:nvGrpSpPr>
            <p:cNvPr id="18" name="Group 38"/>
            <p:cNvGrpSpPr>
              <a:grpSpLocks/>
            </p:cNvGrpSpPr>
            <p:nvPr/>
          </p:nvGrpSpPr>
          <p:grpSpPr bwMode="auto">
            <a:xfrm>
              <a:off x="0" y="0"/>
              <a:ext cx="160" cy="904"/>
              <a:chOff x="0" y="0"/>
              <a:chExt cx="160" cy="904"/>
            </a:xfrm>
          </p:grpSpPr>
          <p:sp>
            <p:nvSpPr>
              <p:cNvPr id="57383" name="Rectangle 39"/>
              <p:cNvSpPr>
                <a:spLocks/>
              </p:cNvSpPr>
              <p:nvPr/>
            </p:nvSpPr>
            <p:spPr bwMode="auto">
              <a:xfrm>
                <a:off x="0" y="0"/>
                <a:ext cx="160" cy="90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384" name="Rectangle 40"/>
              <p:cNvSpPr>
                <a:spLocks/>
              </p:cNvSpPr>
              <p:nvPr/>
            </p:nvSpPr>
            <p:spPr bwMode="auto">
              <a:xfrm>
                <a:off x="0" y="0"/>
                <a:ext cx="160" cy="90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85" name="Rectangle 41"/>
            <p:cNvSpPr>
              <a:spLocks/>
            </p:cNvSpPr>
            <p:nvPr/>
          </p:nvSpPr>
          <p:spPr bwMode="auto">
            <a:xfrm>
              <a:off x="16" y="319"/>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9" name="Group 42"/>
          <p:cNvGrpSpPr>
            <a:grpSpLocks/>
          </p:cNvGrpSpPr>
          <p:nvPr/>
        </p:nvGrpSpPr>
        <p:grpSpPr bwMode="auto">
          <a:xfrm>
            <a:off x="6319362" y="2205990"/>
            <a:ext cx="228600" cy="3200400"/>
            <a:chOff x="0" y="0"/>
            <a:chExt cx="160" cy="2240"/>
          </a:xfrm>
        </p:grpSpPr>
        <p:grpSp>
          <p:nvGrpSpPr>
            <p:cNvPr id="20" name="Group 43"/>
            <p:cNvGrpSpPr>
              <a:grpSpLocks/>
            </p:cNvGrpSpPr>
            <p:nvPr/>
          </p:nvGrpSpPr>
          <p:grpSpPr bwMode="auto">
            <a:xfrm>
              <a:off x="0" y="0"/>
              <a:ext cx="160" cy="2240"/>
              <a:chOff x="0" y="0"/>
              <a:chExt cx="160" cy="2240"/>
            </a:xfrm>
          </p:grpSpPr>
          <p:sp>
            <p:nvSpPr>
              <p:cNvPr id="57388" name="Rectangle 44"/>
              <p:cNvSpPr>
                <a:spLocks/>
              </p:cNvSpPr>
              <p:nvPr/>
            </p:nvSpPr>
            <p:spPr bwMode="auto">
              <a:xfrm>
                <a:off x="0" y="0"/>
                <a:ext cx="160" cy="2240"/>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389" name="Rectangle 45"/>
              <p:cNvSpPr>
                <a:spLocks/>
              </p:cNvSpPr>
              <p:nvPr/>
            </p:nvSpPr>
            <p:spPr bwMode="auto">
              <a:xfrm>
                <a:off x="0" y="0"/>
                <a:ext cx="160" cy="224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90" name="Rectangle 46"/>
            <p:cNvSpPr>
              <a:spLocks/>
            </p:cNvSpPr>
            <p:nvPr/>
          </p:nvSpPr>
          <p:spPr bwMode="auto">
            <a:xfrm>
              <a:off x="19" y="991"/>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21" name="Group 47"/>
          <p:cNvGrpSpPr>
            <a:grpSpLocks/>
          </p:cNvGrpSpPr>
          <p:nvPr/>
        </p:nvGrpSpPr>
        <p:grpSpPr bwMode="auto">
          <a:xfrm>
            <a:off x="6627972" y="2057400"/>
            <a:ext cx="228600" cy="3280410"/>
            <a:chOff x="0" y="0"/>
            <a:chExt cx="160" cy="2296"/>
          </a:xfrm>
        </p:grpSpPr>
        <p:grpSp>
          <p:nvGrpSpPr>
            <p:cNvPr id="22" name="Group 48"/>
            <p:cNvGrpSpPr>
              <a:grpSpLocks/>
            </p:cNvGrpSpPr>
            <p:nvPr/>
          </p:nvGrpSpPr>
          <p:grpSpPr bwMode="auto">
            <a:xfrm>
              <a:off x="0" y="0"/>
              <a:ext cx="160" cy="2296"/>
              <a:chOff x="0" y="0"/>
              <a:chExt cx="160" cy="2296"/>
            </a:xfrm>
          </p:grpSpPr>
          <p:sp>
            <p:nvSpPr>
              <p:cNvPr id="57393" name="Rectangle 49"/>
              <p:cNvSpPr>
                <a:spLocks/>
              </p:cNvSpPr>
              <p:nvPr/>
            </p:nvSpPr>
            <p:spPr bwMode="auto">
              <a:xfrm>
                <a:off x="0" y="0"/>
                <a:ext cx="160" cy="2296"/>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394" name="Rectangle 50"/>
              <p:cNvSpPr>
                <a:spLocks/>
              </p:cNvSpPr>
              <p:nvPr/>
            </p:nvSpPr>
            <p:spPr bwMode="auto">
              <a:xfrm>
                <a:off x="0" y="0"/>
                <a:ext cx="160" cy="2296"/>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395" name="Rectangle 51"/>
            <p:cNvSpPr>
              <a:spLocks/>
            </p:cNvSpPr>
            <p:nvPr/>
          </p:nvSpPr>
          <p:spPr bwMode="auto">
            <a:xfrm>
              <a:off x="16" y="1015"/>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23" name="Group 52"/>
          <p:cNvGrpSpPr>
            <a:grpSpLocks/>
          </p:cNvGrpSpPr>
          <p:nvPr/>
        </p:nvGrpSpPr>
        <p:grpSpPr bwMode="auto">
          <a:xfrm>
            <a:off x="6936582" y="2137410"/>
            <a:ext cx="228600" cy="3120390"/>
            <a:chOff x="0" y="0"/>
            <a:chExt cx="160" cy="2184"/>
          </a:xfrm>
        </p:grpSpPr>
        <p:grpSp>
          <p:nvGrpSpPr>
            <p:cNvPr id="24" name="Group 53"/>
            <p:cNvGrpSpPr>
              <a:grpSpLocks/>
            </p:cNvGrpSpPr>
            <p:nvPr/>
          </p:nvGrpSpPr>
          <p:grpSpPr bwMode="auto">
            <a:xfrm>
              <a:off x="0" y="0"/>
              <a:ext cx="160" cy="2184"/>
              <a:chOff x="0" y="0"/>
              <a:chExt cx="160" cy="2184"/>
            </a:xfrm>
          </p:grpSpPr>
          <p:sp>
            <p:nvSpPr>
              <p:cNvPr id="57398" name="Rectangle 54"/>
              <p:cNvSpPr>
                <a:spLocks/>
              </p:cNvSpPr>
              <p:nvPr/>
            </p:nvSpPr>
            <p:spPr bwMode="auto">
              <a:xfrm>
                <a:off x="0" y="0"/>
                <a:ext cx="160" cy="218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399" name="Rectangle 55"/>
              <p:cNvSpPr>
                <a:spLocks/>
              </p:cNvSpPr>
              <p:nvPr/>
            </p:nvSpPr>
            <p:spPr bwMode="auto">
              <a:xfrm>
                <a:off x="0" y="0"/>
                <a:ext cx="160" cy="218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400" name="Rectangle 56"/>
            <p:cNvSpPr>
              <a:spLocks/>
            </p:cNvSpPr>
            <p:nvPr/>
          </p:nvSpPr>
          <p:spPr bwMode="auto">
            <a:xfrm>
              <a:off x="13" y="959"/>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25" name="Group 57"/>
          <p:cNvGrpSpPr>
            <a:grpSpLocks/>
          </p:cNvGrpSpPr>
          <p:nvPr/>
        </p:nvGrpSpPr>
        <p:grpSpPr bwMode="auto">
          <a:xfrm>
            <a:off x="6022182" y="2205990"/>
            <a:ext cx="228600" cy="3120390"/>
            <a:chOff x="0" y="0"/>
            <a:chExt cx="160" cy="2184"/>
          </a:xfrm>
        </p:grpSpPr>
        <p:grpSp>
          <p:nvGrpSpPr>
            <p:cNvPr id="26" name="Group 58"/>
            <p:cNvGrpSpPr>
              <a:grpSpLocks/>
            </p:cNvGrpSpPr>
            <p:nvPr/>
          </p:nvGrpSpPr>
          <p:grpSpPr bwMode="auto">
            <a:xfrm>
              <a:off x="0" y="0"/>
              <a:ext cx="160" cy="2184"/>
              <a:chOff x="0" y="0"/>
              <a:chExt cx="160" cy="2184"/>
            </a:xfrm>
          </p:grpSpPr>
          <p:sp>
            <p:nvSpPr>
              <p:cNvPr id="57403" name="Rectangle 59"/>
              <p:cNvSpPr>
                <a:spLocks/>
              </p:cNvSpPr>
              <p:nvPr/>
            </p:nvSpPr>
            <p:spPr bwMode="auto">
              <a:xfrm>
                <a:off x="0" y="0"/>
                <a:ext cx="160" cy="218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404" name="Rectangle 60"/>
              <p:cNvSpPr>
                <a:spLocks/>
              </p:cNvSpPr>
              <p:nvPr/>
            </p:nvSpPr>
            <p:spPr bwMode="auto">
              <a:xfrm>
                <a:off x="0" y="0"/>
                <a:ext cx="160" cy="218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405" name="Rectangle 61"/>
            <p:cNvSpPr>
              <a:spLocks/>
            </p:cNvSpPr>
            <p:nvPr/>
          </p:nvSpPr>
          <p:spPr bwMode="auto">
            <a:xfrm>
              <a:off x="13" y="967"/>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27" name="Group 62"/>
          <p:cNvGrpSpPr>
            <a:grpSpLocks/>
          </p:cNvGrpSpPr>
          <p:nvPr/>
        </p:nvGrpSpPr>
        <p:grpSpPr bwMode="auto">
          <a:xfrm>
            <a:off x="5713572" y="2205990"/>
            <a:ext cx="228600" cy="3120390"/>
            <a:chOff x="0" y="0"/>
            <a:chExt cx="160" cy="2184"/>
          </a:xfrm>
        </p:grpSpPr>
        <p:grpSp>
          <p:nvGrpSpPr>
            <p:cNvPr id="28" name="Group 63"/>
            <p:cNvGrpSpPr>
              <a:grpSpLocks/>
            </p:cNvGrpSpPr>
            <p:nvPr/>
          </p:nvGrpSpPr>
          <p:grpSpPr bwMode="auto">
            <a:xfrm>
              <a:off x="0" y="0"/>
              <a:ext cx="160" cy="2184"/>
              <a:chOff x="0" y="0"/>
              <a:chExt cx="160" cy="2184"/>
            </a:xfrm>
          </p:grpSpPr>
          <p:sp>
            <p:nvSpPr>
              <p:cNvPr id="57408" name="Rectangle 64"/>
              <p:cNvSpPr>
                <a:spLocks/>
              </p:cNvSpPr>
              <p:nvPr/>
            </p:nvSpPr>
            <p:spPr bwMode="auto">
              <a:xfrm>
                <a:off x="0" y="0"/>
                <a:ext cx="160" cy="218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409" name="Rectangle 65"/>
              <p:cNvSpPr>
                <a:spLocks/>
              </p:cNvSpPr>
              <p:nvPr/>
            </p:nvSpPr>
            <p:spPr bwMode="auto">
              <a:xfrm>
                <a:off x="0" y="0"/>
                <a:ext cx="160" cy="218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410" name="Rectangle 66"/>
            <p:cNvSpPr>
              <a:spLocks/>
            </p:cNvSpPr>
            <p:nvPr/>
          </p:nvSpPr>
          <p:spPr bwMode="auto">
            <a:xfrm>
              <a:off x="16" y="967"/>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29" name="Group 67"/>
          <p:cNvGrpSpPr>
            <a:grpSpLocks/>
          </p:cNvGrpSpPr>
          <p:nvPr/>
        </p:nvGrpSpPr>
        <p:grpSpPr bwMode="auto">
          <a:xfrm>
            <a:off x="4403408" y="4114800"/>
            <a:ext cx="182880" cy="1600200"/>
            <a:chOff x="12" y="0"/>
            <a:chExt cx="128" cy="1120"/>
          </a:xfrm>
        </p:grpSpPr>
        <p:grpSp>
          <p:nvGrpSpPr>
            <p:cNvPr id="30" name="Group 68"/>
            <p:cNvGrpSpPr>
              <a:grpSpLocks/>
            </p:cNvGrpSpPr>
            <p:nvPr/>
          </p:nvGrpSpPr>
          <p:grpSpPr bwMode="auto">
            <a:xfrm>
              <a:off x="25" y="0"/>
              <a:ext cx="104" cy="1120"/>
              <a:chOff x="0" y="0"/>
              <a:chExt cx="104" cy="1120"/>
            </a:xfrm>
          </p:grpSpPr>
          <p:sp>
            <p:nvSpPr>
              <p:cNvPr id="57413" name="Rectangle 69"/>
              <p:cNvSpPr>
                <a:spLocks/>
              </p:cNvSpPr>
              <p:nvPr/>
            </p:nvSpPr>
            <p:spPr bwMode="auto">
              <a:xfrm>
                <a:off x="0" y="0"/>
                <a:ext cx="104" cy="1120"/>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414" name="Rectangle 70"/>
              <p:cNvSpPr>
                <a:spLocks/>
              </p:cNvSpPr>
              <p:nvPr/>
            </p:nvSpPr>
            <p:spPr bwMode="auto">
              <a:xfrm>
                <a:off x="0" y="0"/>
                <a:ext cx="104" cy="112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415" name="Rectangle 71"/>
            <p:cNvSpPr>
              <a:spLocks/>
            </p:cNvSpPr>
            <p:nvPr/>
          </p:nvSpPr>
          <p:spPr bwMode="auto">
            <a:xfrm>
              <a:off x="12" y="431"/>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31" name="Group 72"/>
          <p:cNvGrpSpPr>
            <a:grpSpLocks/>
          </p:cNvGrpSpPr>
          <p:nvPr/>
        </p:nvGrpSpPr>
        <p:grpSpPr bwMode="auto">
          <a:xfrm>
            <a:off x="4632008" y="4114800"/>
            <a:ext cx="182880" cy="1600200"/>
            <a:chOff x="12" y="0"/>
            <a:chExt cx="128" cy="1120"/>
          </a:xfrm>
        </p:grpSpPr>
        <p:grpSp>
          <p:nvGrpSpPr>
            <p:cNvPr id="57344" name="Group 73"/>
            <p:cNvGrpSpPr>
              <a:grpSpLocks/>
            </p:cNvGrpSpPr>
            <p:nvPr/>
          </p:nvGrpSpPr>
          <p:grpSpPr bwMode="auto">
            <a:xfrm>
              <a:off x="25" y="0"/>
              <a:ext cx="104" cy="1120"/>
              <a:chOff x="0" y="0"/>
              <a:chExt cx="104" cy="1120"/>
            </a:xfrm>
          </p:grpSpPr>
          <p:sp>
            <p:nvSpPr>
              <p:cNvPr id="57418" name="Rectangle 74"/>
              <p:cNvSpPr>
                <a:spLocks/>
              </p:cNvSpPr>
              <p:nvPr/>
            </p:nvSpPr>
            <p:spPr bwMode="auto">
              <a:xfrm>
                <a:off x="0" y="0"/>
                <a:ext cx="104" cy="1120"/>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419" name="Rectangle 75"/>
              <p:cNvSpPr>
                <a:spLocks/>
              </p:cNvSpPr>
              <p:nvPr/>
            </p:nvSpPr>
            <p:spPr bwMode="auto">
              <a:xfrm>
                <a:off x="0" y="0"/>
                <a:ext cx="104" cy="112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420" name="Rectangle 76"/>
            <p:cNvSpPr>
              <a:spLocks/>
            </p:cNvSpPr>
            <p:nvPr/>
          </p:nvSpPr>
          <p:spPr bwMode="auto">
            <a:xfrm>
              <a:off x="12" y="431"/>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57345" name="Group 77"/>
          <p:cNvGrpSpPr>
            <a:grpSpLocks/>
          </p:cNvGrpSpPr>
          <p:nvPr/>
        </p:nvGrpSpPr>
        <p:grpSpPr bwMode="auto">
          <a:xfrm>
            <a:off x="4860607" y="4114800"/>
            <a:ext cx="182880" cy="1600200"/>
            <a:chOff x="12" y="0"/>
            <a:chExt cx="128" cy="1120"/>
          </a:xfrm>
        </p:grpSpPr>
        <p:grpSp>
          <p:nvGrpSpPr>
            <p:cNvPr id="57346" name="Group 78"/>
            <p:cNvGrpSpPr>
              <a:grpSpLocks/>
            </p:cNvGrpSpPr>
            <p:nvPr/>
          </p:nvGrpSpPr>
          <p:grpSpPr bwMode="auto">
            <a:xfrm>
              <a:off x="25" y="0"/>
              <a:ext cx="104" cy="1120"/>
              <a:chOff x="0" y="0"/>
              <a:chExt cx="104" cy="1120"/>
            </a:xfrm>
          </p:grpSpPr>
          <p:sp>
            <p:nvSpPr>
              <p:cNvPr id="57423" name="Rectangle 79"/>
              <p:cNvSpPr>
                <a:spLocks/>
              </p:cNvSpPr>
              <p:nvPr/>
            </p:nvSpPr>
            <p:spPr bwMode="auto">
              <a:xfrm>
                <a:off x="0" y="0"/>
                <a:ext cx="104" cy="1120"/>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7424" name="Rectangle 80"/>
              <p:cNvSpPr>
                <a:spLocks/>
              </p:cNvSpPr>
              <p:nvPr/>
            </p:nvSpPr>
            <p:spPr bwMode="auto">
              <a:xfrm>
                <a:off x="0" y="0"/>
                <a:ext cx="104" cy="112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7425" name="Rectangle 81"/>
            <p:cNvSpPr>
              <a:spLocks/>
            </p:cNvSpPr>
            <p:nvPr/>
          </p:nvSpPr>
          <p:spPr bwMode="auto">
            <a:xfrm>
              <a:off x="12" y="431"/>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sp>
        <p:nvSpPr>
          <p:cNvPr id="57436" name="Rectangle 92"/>
          <p:cNvSpPr>
            <a:spLocks/>
          </p:cNvSpPr>
          <p:nvPr/>
        </p:nvSpPr>
        <p:spPr bwMode="auto">
          <a:xfrm>
            <a:off x="0" y="1930242"/>
            <a:ext cx="2125980" cy="76581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b="1">
                <a:solidFill>
                  <a:srgbClr val="000000"/>
                </a:solidFill>
                <a:latin typeface="Arial" charset="0"/>
                <a:ea typeface="Arial" charset="0"/>
                <a:cs typeface="Arial" charset="0"/>
                <a:sym typeface="Arial" charset="0"/>
              </a:rPr>
              <a:t>Traffic and</a:t>
            </a:r>
          </a:p>
          <a:p>
            <a:pPr algn="ctr">
              <a:spcBef>
                <a:spcPct val="0"/>
              </a:spcBef>
            </a:pPr>
            <a:r>
              <a:rPr lang="en-US" b="1">
                <a:solidFill>
                  <a:srgbClr val="000000"/>
                </a:solidFill>
                <a:latin typeface="Arial" charset="0"/>
                <a:ea typeface="Arial" charset="0"/>
                <a:cs typeface="Arial" charset="0"/>
                <a:sym typeface="Arial" charset="0"/>
              </a:rPr>
              <a:t>$ flow up</a:t>
            </a:r>
          </a:p>
        </p:txBody>
      </p:sp>
      <p:sp>
        <p:nvSpPr>
          <p:cNvPr id="57437" name="Line 93"/>
          <p:cNvSpPr>
            <a:spLocks noChangeShapeType="1"/>
          </p:cNvSpPr>
          <p:nvPr/>
        </p:nvSpPr>
        <p:spPr bwMode="auto">
          <a:xfrm rot="10800000" flipH="1">
            <a:off x="605790" y="2743200"/>
            <a:ext cx="1429" cy="3200400"/>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grpSp>
        <p:nvGrpSpPr>
          <p:cNvPr id="57350" name="Group 94"/>
          <p:cNvGrpSpPr>
            <a:grpSpLocks/>
          </p:cNvGrpSpPr>
          <p:nvPr/>
        </p:nvGrpSpPr>
        <p:grpSpPr bwMode="auto">
          <a:xfrm>
            <a:off x="1011556" y="4800600"/>
            <a:ext cx="2703194" cy="1873091"/>
            <a:chOff x="9" y="0"/>
            <a:chExt cx="1892" cy="1311"/>
          </a:xfrm>
        </p:grpSpPr>
        <p:sp>
          <p:nvSpPr>
            <p:cNvPr id="57439" name="Rectangle 95"/>
            <p:cNvSpPr>
              <a:spLocks/>
            </p:cNvSpPr>
            <p:nvPr/>
          </p:nvSpPr>
          <p:spPr bwMode="auto">
            <a:xfrm>
              <a:off x="9" y="568"/>
              <a:ext cx="1892" cy="7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dirty="0">
                  <a:solidFill>
                    <a:srgbClr val="000000"/>
                  </a:solidFill>
                  <a:ea typeface="Gill Sans" charset="0"/>
                  <a:cs typeface="Gill Sans" charset="0"/>
                </a:rPr>
                <a:t>Active Peering Groups</a:t>
              </a:r>
            </a:p>
            <a:p>
              <a:pPr algn="ctr">
                <a:spcBef>
                  <a:spcPct val="0"/>
                </a:spcBef>
              </a:pPr>
              <a:r>
                <a:rPr lang="en-US" sz="2300" dirty="0">
                  <a:solidFill>
                    <a:srgbClr val="000000"/>
                  </a:solidFill>
                  <a:ea typeface="Gill Sans" charset="0"/>
                  <a:cs typeface="Gill Sans" charset="0"/>
                </a:rPr>
                <a:t>Peering Forums</a:t>
              </a:r>
            </a:p>
            <a:p>
              <a:pPr algn="ctr">
                <a:spcBef>
                  <a:spcPct val="0"/>
                </a:spcBef>
              </a:pPr>
              <a:r>
                <a:rPr lang="en-US" sz="2300" dirty="0">
                  <a:solidFill>
                    <a:srgbClr val="000000"/>
                  </a:solidFill>
                  <a:ea typeface="Gill Sans" charset="0"/>
                  <a:cs typeface="Gill Sans" charset="0"/>
                </a:rPr>
                <a:t>IX Meetings</a:t>
              </a:r>
            </a:p>
          </p:txBody>
        </p:sp>
        <p:sp>
          <p:nvSpPr>
            <p:cNvPr id="57440" name="Line 96"/>
            <p:cNvSpPr>
              <a:spLocks noChangeShapeType="1"/>
            </p:cNvSpPr>
            <p:nvPr/>
          </p:nvSpPr>
          <p:spPr bwMode="auto">
            <a:xfrm rot="10800000" flipH="1">
              <a:off x="684" y="0"/>
              <a:ext cx="266" cy="533"/>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solidFill>
                  <a:srgbClr val="000000"/>
                </a:solidFill>
              </a:endParaRPr>
            </a:p>
          </p:txBody>
        </p:sp>
      </p:grpSp>
      <p:sp>
        <p:nvSpPr>
          <p:cNvPr id="57441" name="Rectangle 97"/>
          <p:cNvSpPr>
            <a:spLocks/>
          </p:cNvSpPr>
          <p:nvPr/>
        </p:nvSpPr>
        <p:spPr bwMode="auto">
          <a:xfrm>
            <a:off x="7403402" y="6581001"/>
            <a:ext cx="1740598"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800" dirty="0">
                <a:solidFill>
                  <a:srgbClr val="000000"/>
                </a:solidFill>
                <a:ea typeface="Gill Sans" charset="0"/>
                <a:cs typeface="Gill Sans" charset="0"/>
              </a:rPr>
              <a:t>Test: Apply </a:t>
            </a:r>
            <a:r>
              <a:rPr lang="en-US" sz="1800" dirty="0" err="1">
                <a:solidFill>
                  <a:srgbClr val="000000"/>
                </a:solidFill>
                <a:ea typeface="Gill Sans" charset="0"/>
                <a:cs typeface="Gill Sans" charset="0"/>
              </a:rPr>
              <a:t>defs</a:t>
            </a:r>
            <a:r>
              <a:rPr lang="en-US" sz="1800" dirty="0">
                <a:solidFill>
                  <a:srgbClr val="000000"/>
                </a:solidFill>
                <a:ea typeface="Gill Sans" charset="0"/>
                <a:cs typeface="Gill Sans"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499"/>
                                          </p:stCondLst>
                                        </p:cTn>
                                        <p:tgtEl>
                                          <p:spTgt spid="57437"/>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499"/>
                                          </p:stCondLst>
                                        </p:cTn>
                                        <p:tgtEl>
                                          <p:spTgt spid="57436"/>
                                        </p:tgtEl>
                                        <p:attrNameLst>
                                          <p:attrName>style.visibility</p:attrName>
                                        </p:attrNameLst>
                                      </p:cBhvr>
                                      <p:to>
                                        <p:strVal val="visible"/>
                                      </p:to>
                                    </p:set>
                                  </p:childTnLst>
                                </p:cTn>
                              </p:par>
                            </p:childTnLst>
                          </p:cTn>
                        </p:par>
                        <p:par>
                          <p:cTn id="9" fill="hold">
                            <p:stCondLst>
                              <p:cond delay="2500"/>
                            </p:stCondLst>
                            <p:childTnLst>
                              <p:par>
                                <p:cTn id="10" presetID="1" presetClass="entr" presetSubtype="0" fill="hold" nodeType="afterEffect">
                                  <p:stCondLst>
                                    <p:cond delay="2000"/>
                                  </p:stCondLst>
                                  <p:childTnLst>
                                    <p:set>
                                      <p:cBhvr>
                                        <p:cTn id="11" dur="1" fill="hold">
                                          <p:stCondLst>
                                            <p:cond delay="499"/>
                                          </p:stCondLst>
                                        </p:cTn>
                                        <p:tgtEl>
                                          <p:spTgt spid="57350"/>
                                        </p:tgtEl>
                                        <p:attrNameLst>
                                          <p:attrName>style.visibility</p:attrName>
                                        </p:attrNameLst>
                                      </p:cBhvr>
                                      <p:to>
                                        <p:strVal val="visible"/>
                                      </p:to>
                                    </p:set>
                                  </p:childTnLst>
                                </p:cTn>
                              </p:par>
                            </p:childTnLst>
                          </p:cTn>
                        </p:par>
                        <p:par>
                          <p:cTn id="12" fill="hold">
                            <p:stCondLst>
                              <p:cond delay="5000"/>
                            </p:stCondLst>
                            <p:childTnLst>
                              <p:par>
                                <p:cTn id="13" presetID="1" presetClass="entr" presetSubtype="0" fill="hold" grpId="0" nodeType="afterEffect">
                                  <p:stCondLst>
                                    <p:cond delay="10000"/>
                                  </p:stCondLst>
                                  <p:childTnLst>
                                    <p:set>
                                      <p:cBhvr>
                                        <p:cTn id="14" dur="1" fill="hold">
                                          <p:stCondLst>
                                            <p:cond delay="499"/>
                                          </p:stCondLst>
                                        </p:cTn>
                                        <p:tgtEl>
                                          <p:spTgt spid="57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36" grpId="0" autoUpdateAnimBg="0"/>
      <p:bldP spid="57437" grpId="0" animBg="1"/>
      <p:bldP spid="57441"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57150" y="0"/>
            <a:ext cx="7360920" cy="1714500"/>
          </a:xfrm>
          <a:ln/>
        </p:spPr>
        <p:txBody>
          <a:bodyPr/>
          <a:lstStyle/>
          <a:p>
            <a:r>
              <a:rPr lang="en-US"/>
              <a:t>Quiz</a:t>
            </a:r>
          </a:p>
        </p:txBody>
      </p:sp>
      <p:grpSp>
        <p:nvGrpSpPr>
          <p:cNvPr id="2" name="Group 2"/>
          <p:cNvGrpSpPr>
            <a:grpSpLocks/>
          </p:cNvGrpSpPr>
          <p:nvPr/>
        </p:nvGrpSpPr>
        <p:grpSpPr bwMode="auto">
          <a:xfrm>
            <a:off x="7042309" y="3051810"/>
            <a:ext cx="2274570" cy="994410"/>
            <a:chOff x="0" y="0"/>
            <a:chExt cx="1592" cy="696"/>
          </a:xfrm>
        </p:grpSpPr>
        <p:grpSp>
          <p:nvGrpSpPr>
            <p:cNvPr id="3" name="Group 3"/>
            <p:cNvGrpSpPr>
              <a:grpSpLocks/>
            </p:cNvGrpSpPr>
            <p:nvPr/>
          </p:nvGrpSpPr>
          <p:grpSpPr bwMode="auto">
            <a:xfrm>
              <a:off x="103" y="0"/>
              <a:ext cx="1384" cy="696"/>
              <a:chOff x="0" y="0"/>
              <a:chExt cx="1384" cy="696"/>
            </a:xfrm>
          </p:grpSpPr>
          <p:sp>
            <p:nvSpPr>
              <p:cNvPr id="59396" name="Oval 4"/>
              <p:cNvSpPr>
                <a:spLocks/>
              </p:cNvSpPr>
              <p:nvPr/>
            </p:nvSpPr>
            <p:spPr bwMode="auto">
              <a:xfrm>
                <a:off x="0" y="0"/>
                <a:ext cx="1384" cy="696"/>
              </a:xfrm>
              <a:prstGeom prst="ellipse">
                <a:avLst/>
              </a:prstGeom>
              <a:solidFill>
                <a:srgbClr val="74C0C6"/>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59397" name="Rectangle 5"/>
              <p:cNvSpPr>
                <a:spLocks/>
              </p:cNvSpPr>
              <p:nvPr/>
            </p:nvSpPr>
            <p:spPr bwMode="auto">
              <a:xfrm>
                <a:off x="202" y="101"/>
                <a:ext cx="979" cy="49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398" name="Rectangle 6"/>
            <p:cNvSpPr>
              <a:spLocks/>
            </p:cNvSpPr>
            <p:nvPr/>
          </p:nvSpPr>
          <p:spPr bwMode="auto">
            <a:xfrm>
              <a:off x="0" y="180"/>
              <a:ext cx="1592" cy="32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chemeClr val="tx1"/>
                  </a:solidFill>
                  <a:ea typeface="Gill Sans" charset="0"/>
                  <a:cs typeface="Gill Sans" charset="0"/>
                </a:rPr>
                <a:t>Tier 2 ISP B</a:t>
              </a:r>
            </a:p>
          </p:txBody>
        </p:sp>
      </p:grpSp>
      <p:grpSp>
        <p:nvGrpSpPr>
          <p:cNvPr id="4" name="Group 7"/>
          <p:cNvGrpSpPr>
            <a:grpSpLocks/>
          </p:cNvGrpSpPr>
          <p:nvPr/>
        </p:nvGrpSpPr>
        <p:grpSpPr bwMode="auto">
          <a:xfrm>
            <a:off x="6916579" y="4491990"/>
            <a:ext cx="2526030" cy="1143000"/>
            <a:chOff x="0" y="0"/>
            <a:chExt cx="1768" cy="800"/>
          </a:xfrm>
        </p:grpSpPr>
        <p:grpSp>
          <p:nvGrpSpPr>
            <p:cNvPr id="5" name="Group 8"/>
            <p:cNvGrpSpPr>
              <a:grpSpLocks/>
            </p:cNvGrpSpPr>
            <p:nvPr/>
          </p:nvGrpSpPr>
          <p:grpSpPr bwMode="auto">
            <a:xfrm>
              <a:off x="57" y="0"/>
              <a:ext cx="1654" cy="800"/>
              <a:chOff x="0" y="0"/>
              <a:chExt cx="1654" cy="800"/>
            </a:xfrm>
          </p:grpSpPr>
          <p:sp>
            <p:nvSpPr>
              <p:cNvPr id="59401" name="Oval 9"/>
              <p:cNvSpPr>
                <a:spLocks/>
              </p:cNvSpPr>
              <p:nvPr/>
            </p:nvSpPr>
            <p:spPr bwMode="auto">
              <a:xfrm>
                <a:off x="0" y="0"/>
                <a:ext cx="1654" cy="800"/>
              </a:xfrm>
              <a:prstGeom prst="ellipse">
                <a:avLst/>
              </a:prstGeom>
              <a:solidFill>
                <a:srgbClr val="C2DBDC"/>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59402" name="Rectangle 10"/>
              <p:cNvSpPr>
                <a:spLocks/>
              </p:cNvSpPr>
              <p:nvPr/>
            </p:nvSpPr>
            <p:spPr bwMode="auto">
              <a:xfrm>
                <a:off x="242" y="117"/>
                <a:ext cx="1169" cy="565"/>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403" name="Rectangle 11"/>
            <p:cNvSpPr>
              <a:spLocks/>
            </p:cNvSpPr>
            <p:nvPr/>
          </p:nvSpPr>
          <p:spPr bwMode="auto">
            <a:xfrm>
              <a:off x="0" y="98"/>
              <a:ext cx="1768" cy="60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chemeClr val="tx1"/>
                  </a:solidFill>
                  <a:ea typeface="Gill Sans" charset="0"/>
                  <a:cs typeface="Gill Sans" charset="0"/>
                </a:rPr>
                <a:t>Content</a:t>
              </a:r>
            </a:p>
            <a:p>
              <a:pPr marL="4287" algn="ctr"/>
              <a:r>
                <a:rPr lang="en-US" dirty="0">
                  <a:solidFill>
                    <a:schemeClr val="tx1"/>
                  </a:solidFill>
                  <a:ea typeface="Gill Sans" charset="0"/>
                  <a:cs typeface="Gill Sans" charset="0"/>
                </a:rPr>
                <a:t>Provider C</a:t>
              </a:r>
            </a:p>
          </p:txBody>
        </p:sp>
      </p:grpSp>
      <p:grpSp>
        <p:nvGrpSpPr>
          <p:cNvPr id="6" name="Group 12"/>
          <p:cNvGrpSpPr>
            <a:grpSpLocks/>
          </p:cNvGrpSpPr>
          <p:nvPr/>
        </p:nvGrpSpPr>
        <p:grpSpPr bwMode="auto">
          <a:xfrm>
            <a:off x="3193257" y="3429000"/>
            <a:ext cx="2263140" cy="994410"/>
            <a:chOff x="0" y="0"/>
            <a:chExt cx="1584" cy="696"/>
          </a:xfrm>
        </p:grpSpPr>
        <p:grpSp>
          <p:nvGrpSpPr>
            <p:cNvPr id="7" name="Group 13"/>
            <p:cNvGrpSpPr>
              <a:grpSpLocks/>
            </p:cNvGrpSpPr>
            <p:nvPr/>
          </p:nvGrpSpPr>
          <p:grpSpPr bwMode="auto">
            <a:xfrm>
              <a:off x="103" y="0"/>
              <a:ext cx="1375" cy="696"/>
              <a:chOff x="0" y="0"/>
              <a:chExt cx="1375" cy="696"/>
            </a:xfrm>
          </p:grpSpPr>
          <p:sp>
            <p:nvSpPr>
              <p:cNvPr id="59406" name="Oval 14"/>
              <p:cNvSpPr>
                <a:spLocks/>
              </p:cNvSpPr>
              <p:nvPr/>
            </p:nvSpPr>
            <p:spPr bwMode="auto">
              <a:xfrm>
                <a:off x="0" y="0"/>
                <a:ext cx="1375" cy="696"/>
              </a:xfrm>
              <a:prstGeom prst="ellipse">
                <a:avLst/>
              </a:prstGeom>
              <a:solidFill>
                <a:srgbClr val="CACE36"/>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59407" name="Rectangle 15"/>
              <p:cNvSpPr>
                <a:spLocks/>
              </p:cNvSpPr>
              <p:nvPr/>
            </p:nvSpPr>
            <p:spPr bwMode="auto">
              <a:xfrm>
                <a:off x="201" y="101"/>
                <a:ext cx="972" cy="49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408" name="Rectangle 16"/>
            <p:cNvSpPr>
              <a:spLocks/>
            </p:cNvSpPr>
            <p:nvPr/>
          </p:nvSpPr>
          <p:spPr bwMode="auto">
            <a:xfrm>
              <a:off x="0" y="180"/>
              <a:ext cx="1584" cy="32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chemeClr val="tx1"/>
                  </a:solidFill>
                  <a:ea typeface="Gill Sans" charset="0"/>
                  <a:cs typeface="Gill Sans" charset="0"/>
                </a:rPr>
                <a:t>Tier 2 ISP A</a:t>
              </a:r>
            </a:p>
          </p:txBody>
        </p:sp>
      </p:grpSp>
      <p:grpSp>
        <p:nvGrpSpPr>
          <p:cNvPr id="8" name="Group 17"/>
          <p:cNvGrpSpPr>
            <a:grpSpLocks/>
          </p:cNvGrpSpPr>
          <p:nvPr/>
        </p:nvGrpSpPr>
        <p:grpSpPr bwMode="auto">
          <a:xfrm>
            <a:off x="7852410" y="2366010"/>
            <a:ext cx="308610" cy="765810"/>
            <a:chOff x="0" y="0"/>
            <a:chExt cx="216" cy="536"/>
          </a:xfrm>
        </p:grpSpPr>
        <p:grpSp>
          <p:nvGrpSpPr>
            <p:cNvPr id="9" name="Group 18"/>
            <p:cNvGrpSpPr>
              <a:grpSpLocks/>
            </p:cNvGrpSpPr>
            <p:nvPr/>
          </p:nvGrpSpPr>
          <p:grpSpPr bwMode="auto">
            <a:xfrm>
              <a:off x="0" y="0"/>
              <a:ext cx="216" cy="536"/>
              <a:chOff x="0" y="0"/>
              <a:chExt cx="216" cy="536"/>
            </a:xfrm>
          </p:grpSpPr>
          <p:sp>
            <p:nvSpPr>
              <p:cNvPr id="59411" name="Rectangle 19"/>
              <p:cNvSpPr>
                <a:spLocks/>
              </p:cNvSpPr>
              <p:nvPr/>
            </p:nvSpPr>
            <p:spPr bwMode="auto">
              <a:xfrm>
                <a:off x="0" y="0"/>
                <a:ext cx="216" cy="536"/>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9412" name="Rectangle 20"/>
              <p:cNvSpPr>
                <a:spLocks/>
              </p:cNvSpPr>
              <p:nvPr/>
            </p:nvSpPr>
            <p:spPr bwMode="auto">
              <a:xfrm>
                <a:off x="0" y="0"/>
                <a:ext cx="216" cy="536"/>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413" name="Rectangle 21"/>
            <p:cNvSpPr>
              <a:spLocks/>
            </p:cNvSpPr>
            <p:nvPr/>
          </p:nvSpPr>
          <p:spPr bwMode="auto">
            <a:xfrm>
              <a:off x="39" y="135"/>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0" name="Group 22"/>
          <p:cNvGrpSpPr>
            <a:grpSpLocks/>
          </p:cNvGrpSpPr>
          <p:nvPr/>
        </p:nvGrpSpPr>
        <p:grpSpPr bwMode="auto">
          <a:xfrm>
            <a:off x="7832408" y="3966210"/>
            <a:ext cx="182880" cy="605790"/>
            <a:chOff x="12" y="0"/>
            <a:chExt cx="128" cy="424"/>
          </a:xfrm>
        </p:grpSpPr>
        <p:grpSp>
          <p:nvGrpSpPr>
            <p:cNvPr id="11" name="Group 23"/>
            <p:cNvGrpSpPr>
              <a:grpSpLocks/>
            </p:cNvGrpSpPr>
            <p:nvPr/>
          </p:nvGrpSpPr>
          <p:grpSpPr bwMode="auto">
            <a:xfrm>
              <a:off x="25" y="0"/>
              <a:ext cx="104" cy="424"/>
              <a:chOff x="0" y="0"/>
              <a:chExt cx="104" cy="424"/>
            </a:xfrm>
          </p:grpSpPr>
          <p:sp>
            <p:nvSpPr>
              <p:cNvPr id="59416" name="Rectangle 24"/>
              <p:cNvSpPr>
                <a:spLocks/>
              </p:cNvSpPr>
              <p:nvPr/>
            </p:nvSpPr>
            <p:spPr bwMode="auto">
              <a:xfrm>
                <a:off x="0" y="0"/>
                <a:ext cx="104" cy="42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9417" name="Rectangle 25"/>
              <p:cNvSpPr>
                <a:spLocks/>
              </p:cNvSpPr>
              <p:nvPr/>
            </p:nvSpPr>
            <p:spPr bwMode="auto">
              <a:xfrm>
                <a:off x="0" y="0"/>
                <a:ext cx="104" cy="42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418" name="Rectangle 26"/>
            <p:cNvSpPr>
              <a:spLocks/>
            </p:cNvSpPr>
            <p:nvPr/>
          </p:nvSpPr>
          <p:spPr bwMode="auto">
            <a:xfrm>
              <a:off x="12" y="79"/>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2" name="Group 27"/>
          <p:cNvGrpSpPr>
            <a:grpSpLocks/>
          </p:cNvGrpSpPr>
          <p:nvPr/>
        </p:nvGrpSpPr>
        <p:grpSpPr bwMode="auto">
          <a:xfrm>
            <a:off x="4341972" y="2366010"/>
            <a:ext cx="228600" cy="1143000"/>
            <a:chOff x="0" y="0"/>
            <a:chExt cx="160" cy="800"/>
          </a:xfrm>
        </p:grpSpPr>
        <p:grpSp>
          <p:nvGrpSpPr>
            <p:cNvPr id="13" name="Group 28"/>
            <p:cNvGrpSpPr>
              <a:grpSpLocks/>
            </p:cNvGrpSpPr>
            <p:nvPr/>
          </p:nvGrpSpPr>
          <p:grpSpPr bwMode="auto">
            <a:xfrm>
              <a:off x="0" y="0"/>
              <a:ext cx="160" cy="800"/>
              <a:chOff x="0" y="0"/>
              <a:chExt cx="160" cy="800"/>
            </a:xfrm>
          </p:grpSpPr>
          <p:sp>
            <p:nvSpPr>
              <p:cNvPr id="59421" name="Rectangle 29"/>
              <p:cNvSpPr>
                <a:spLocks/>
              </p:cNvSpPr>
              <p:nvPr/>
            </p:nvSpPr>
            <p:spPr bwMode="auto">
              <a:xfrm>
                <a:off x="0" y="0"/>
                <a:ext cx="160" cy="800"/>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9422" name="Rectangle 30"/>
              <p:cNvSpPr>
                <a:spLocks/>
              </p:cNvSpPr>
              <p:nvPr/>
            </p:nvSpPr>
            <p:spPr bwMode="auto">
              <a:xfrm>
                <a:off x="0" y="0"/>
                <a:ext cx="160" cy="80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423" name="Rectangle 31"/>
            <p:cNvSpPr>
              <a:spLocks/>
            </p:cNvSpPr>
            <p:nvPr/>
          </p:nvSpPr>
          <p:spPr bwMode="auto">
            <a:xfrm>
              <a:off x="16" y="271"/>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4" name="Group 32"/>
          <p:cNvGrpSpPr>
            <a:grpSpLocks/>
          </p:cNvGrpSpPr>
          <p:nvPr/>
        </p:nvGrpSpPr>
        <p:grpSpPr bwMode="auto">
          <a:xfrm>
            <a:off x="5177790" y="1758791"/>
            <a:ext cx="2366010" cy="370046"/>
            <a:chOff x="0" y="11"/>
            <a:chExt cx="1656" cy="259"/>
          </a:xfrm>
        </p:grpSpPr>
        <p:grpSp>
          <p:nvGrpSpPr>
            <p:cNvPr id="15" name="Group 33"/>
            <p:cNvGrpSpPr>
              <a:grpSpLocks/>
            </p:cNvGrpSpPr>
            <p:nvPr/>
          </p:nvGrpSpPr>
          <p:grpSpPr bwMode="auto">
            <a:xfrm>
              <a:off x="0" y="60"/>
              <a:ext cx="1656" cy="160"/>
              <a:chOff x="0" y="0"/>
              <a:chExt cx="1656" cy="160"/>
            </a:xfrm>
          </p:grpSpPr>
          <p:sp>
            <p:nvSpPr>
              <p:cNvPr id="59426" name="Rectangle 34"/>
              <p:cNvSpPr>
                <a:spLocks/>
              </p:cNvSpPr>
              <p:nvPr/>
            </p:nvSpPr>
            <p:spPr bwMode="auto">
              <a:xfrm>
                <a:off x="0" y="0"/>
                <a:ext cx="1656" cy="160"/>
              </a:xfrm>
              <a:prstGeom prst="rect">
                <a:avLst/>
              </a:prstGeom>
              <a:gradFill rotWithShape="0">
                <a:gsLst>
                  <a:gs pos="0">
                    <a:srgbClr val="BBE0E3"/>
                  </a:gs>
                  <a:gs pos="100000">
                    <a:srgbClr val="566769"/>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59427" name="Rectangle 35"/>
              <p:cNvSpPr>
                <a:spLocks/>
              </p:cNvSpPr>
              <p:nvPr/>
            </p:nvSpPr>
            <p:spPr bwMode="auto">
              <a:xfrm>
                <a:off x="0" y="0"/>
                <a:ext cx="1656" cy="16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428" name="Rectangle 36"/>
            <p:cNvSpPr>
              <a:spLocks/>
            </p:cNvSpPr>
            <p:nvPr/>
          </p:nvSpPr>
          <p:spPr bwMode="auto">
            <a:xfrm>
              <a:off x="770" y="11"/>
              <a:ext cx="117"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P</a:t>
              </a:r>
            </a:p>
          </p:txBody>
        </p:sp>
      </p:grpSp>
      <p:sp>
        <p:nvSpPr>
          <p:cNvPr id="59429" name="Rectangle 37"/>
          <p:cNvSpPr>
            <a:spLocks/>
          </p:cNvSpPr>
          <p:nvPr/>
        </p:nvSpPr>
        <p:spPr bwMode="auto">
          <a:xfrm>
            <a:off x="4574992" y="2411924"/>
            <a:ext cx="164039"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dirty="0">
                <a:latin typeface="Arial" charset="0"/>
                <a:ea typeface="Arial" charset="0"/>
                <a:cs typeface="Arial" charset="0"/>
                <a:sym typeface="Arial" charset="0"/>
              </a:rPr>
              <a:t>$</a:t>
            </a:r>
          </a:p>
        </p:txBody>
      </p:sp>
      <p:sp>
        <p:nvSpPr>
          <p:cNvPr id="59430" name="Rectangle 38"/>
          <p:cNvSpPr>
            <a:spLocks/>
          </p:cNvSpPr>
          <p:nvPr/>
        </p:nvSpPr>
        <p:spPr bwMode="auto">
          <a:xfrm>
            <a:off x="8182585" y="2331914"/>
            <a:ext cx="164039"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dirty="0">
                <a:latin typeface="Arial" charset="0"/>
                <a:ea typeface="Arial" charset="0"/>
                <a:cs typeface="Arial" charset="0"/>
                <a:sym typeface="Arial" charset="0"/>
              </a:rPr>
              <a:t>$</a:t>
            </a:r>
          </a:p>
        </p:txBody>
      </p:sp>
      <p:sp>
        <p:nvSpPr>
          <p:cNvPr id="59431" name="Rectangle 39"/>
          <p:cNvSpPr>
            <a:spLocks/>
          </p:cNvSpPr>
          <p:nvPr/>
        </p:nvSpPr>
        <p:spPr bwMode="auto">
          <a:xfrm>
            <a:off x="8003992" y="3932114"/>
            <a:ext cx="164039"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dirty="0">
                <a:latin typeface="Arial" charset="0"/>
                <a:ea typeface="Arial" charset="0"/>
                <a:cs typeface="Arial" charset="0"/>
                <a:sym typeface="Arial" charset="0"/>
              </a:rPr>
              <a:t>$</a:t>
            </a:r>
          </a:p>
        </p:txBody>
      </p:sp>
      <p:grpSp>
        <p:nvGrpSpPr>
          <p:cNvPr id="16" name="Group 43"/>
          <p:cNvGrpSpPr>
            <a:grpSpLocks/>
          </p:cNvGrpSpPr>
          <p:nvPr/>
        </p:nvGrpSpPr>
        <p:grpSpPr bwMode="auto">
          <a:xfrm>
            <a:off x="3003233" y="1451610"/>
            <a:ext cx="2617470" cy="994410"/>
            <a:chOff x="0" y="0"/>
            <a:chExt cx="1832" cy="696"/>
          </a:xfrm>
        </p:grpSpPr>
        <p:grpSp>
          <p:nvGrpSpPr>
            <p:cNvPr id="17" name="Group 44"/>
            <p:cNvGrpSpPr>
              <a:grpSpLocks/>
            </p:cNvGrpSpPr>
            <p:nvPr/>
          </p:nvGrpSpPr>
          <p:grpSpPr bwMode="auto">
            <a:xfrm>
              <a:off x="141" y="0"/>
              <a:ext cx="1549" cy="696"/>
              <a:chOff x="0" y="0"/>
              <a:chExt cx="1549" cy="696"/>
            </a:xfrm>
          </p:grpSpPr>
          <p:sp>
            <p:nvSpPr>
              <p:cNvPr id="59437" name="Oval 45"/>
              <p:cNvSpPr>
                <a:spLocks/>
              </p:cNvSpPr>
              <p:nvPr/>
            </p:nvSpPr>
            <p:spPr bwMode="auto">
              <a:xfrm>
                <a:off x="0" y="0"/>
                <a:ext cx="1549" cy="696"/>
              </a:xfrm>
              <a:prstGeom prst="ellipse">
                <a:avLst/>
              </a:prstGeom>
              <a:blipFill dpi="0" rotWithShape="0">
                <a:blip r:embed="rId3"/>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59438" name="Rectangle 46"/>
              <p:cNvSpPr>
                <a:spLocks/>
              </p:cNvSpPr>
              <p:nvPr/>
            </p:nvSpPr>
            <p:spPr bwMode="auto">
              <a:xfrm>
                <a:off x="226" y="101"/>
                <a:ext cx="1096" cy="49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439" name="Rectangle 47"/>
            <p:cNvSpPr>
              <a:spLocks/>
            </p:cNvSpPr>
            <p:nvPr/>
          </p:nvSpPr>
          <p:spPr bwMode="auto">
            <a:xfrm>
              <a:off x="0" y="180"/>
              <a:ext cx="1832" cy="32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chemeClr val="tx1"/>
                  </a:solidFill>
                  <a:ea typeface="Gill Sans" charset="0"/>
                  <a:cs typeface="Gill Sans" charset="0"/>
                </a:rPr>
                <a:t>Tier 1 ISP X</a:t>
              </a:r>
            </a:p>
          </p:txBody>
        </p:sp>
      </p:grpSp>
      <p:grpSp>
        <p:nvGrpSpPr>
          <p:cNvPr id="18" name="Group 48"/>
          <p:cNvGrpSpPr>
            <a:grpSpLocks/>
          </p:cNvGrpSpPr>
          <p:nvPr/>
        </p:nvGrpSpPr>
        <p:grpSpPr bwMode="auto">
          <a:xfrm>
            <a:off x="7060883" y="1451610"/>
            <a:ext cx="2263140" cy="994410"/>
            <a:chOff x="0" y="0"/>
            <a:chExt cx="1584" cy="696"/>
          </a:xfrm>
        </p:grpSpPr>
        <p:grpSp>
          <p:nvGrpSpPr>
            <p:cNvPr id="19" name="Group 49"/>
            <p:cNvGrpSpPr>
              <a:grpSpLocks/>
            </p:cNvGrpSpPr>
            <p:nvPr/>
          </p:nvGrpSpPr>
          <p:grpSpPr bwMode="auto">
            <a:xfrm>
              <a:off x="88" y="0"/>
              <a:ext cx="1405" cy="696"/>
              <a:chOff x="0" y="0"/>
              <a:chExt cx="1405" cy="696"/>
            </a:xfrm>
          </p:grpSpPr>
          <p:sp>
            <p:nvSpPr>
              <p:cNvPr id="59442" name="Oval 50"/>
              <p:cNvSpPr>
                <a:spLocks/>
              </p:cNvSpPr>
              <p:nvPr/>
            </p:nvSpPr>
            <p:spPr bwMode="auto">
              <a:xfrm>
                <a:off x="0" y="0"/>
                <a:ext cx="1405" cy="696"/>
              </a:xfrm>
              <a:prstGeom prst="ellipse">
                <a:avLst/>
              </a:prstGeom>
              <a:blipFill dpi="0" rotWithShape="0">
                <a:blip r:embed="rId3"/>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59443" name="Rectangle 51"/>
              <p:cNvSpPr>
                <a:spLocks/>
              </p:cNvSpPr>
              <p:nvPr/>
            </p:nvSpPr>
            <p:spPr bwMode="auto">
              <a:xfrm>
                <a:off x="205" y="101"/>
                <a:ext cx="994" cy="49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59444" name="Rectangle 52"/>
            <p:cNvSpPr>
              <a:spLocks/>
            </p:cNvSpPr>
            <p:nvPr/>
          </p:nvSpPr>
          <p:spPr bwMode="auto">
            <a:xfrm>
              <a:off x="0" y="180"/>
              <a:ext cx="1584" cy="32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chemeClr val="tx1"/>
                  </a:solidFill>
                  <a:ea typeface="Gill Sans" charset="0"/>
                  <a:cs typeface="Gill Sans" charset="0"/>
                </a:rPr>
                <a:t>Tier 1 ISP Y</a:t>
              </a:r>
            </a:p>
          </p:txBody>
        </p:sp>
      </p:grpSp>
      <p:sp>
        <p:nvSpPr>
          <p:cNvPr id="59445" name="Line 53"/>
          <p:cNvSpPr>
            <a:spLocks noChangeShapeType="1"/>
          </p:cNvSpPr>
          <p:nvPr/>
        </p:nvSpPr>
        <p:spPr bwMode="auto">
          <a:xfrm flipH="1">
            <a:off x="5337810" y="1017270"/>
            <a:ext cx="1002983" cy="737235"/>
          </a:xfrm>
          <a:prstGeom prst="line">
            <a:avLst/>
          </a:prstGeom>
          <a:noFill/>
          <a:ln w="254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59446" name="Rectangle 54"/>
          <p:cNvSpPr>
            <a:spLocks/>
          </p:cNvSpPr>
          <p:nvPr/>
        </p:nvSpPr>
        <p:spPr bwMode="auto">
          <a:xfrm>
            <a:off x="5531571" y="120730"/>
            <a:ext cx="3034334" cy="73866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2) Definition of Peering:</a:t>
            </a:r>
          </a:p>
          <a:p>
            <a:pPr algn="ctr">
              <a:spcBef>
                <a:spcPct val="0"/>
              </a:spcBef>
            </a:pPr>
            <a:r>
              <a:rPr lang="en-US">
                <a:solidFill>
                  <a:schemeClr val="tx1"/>
                </a:solidFill>
                <a:ea typeface="Gill Sans" charset="0"/>
                <a:cs typeface="Gill Sans" charset="0"/>
              </a:rPr>
              <a:t>________________</a:t>
            </a:r>
          </a:p>
        </p:txBody>
      </p:sp>
      <p:sp>
        <p:nvSpPr>
          <p:cNvPr id="59447" name="Rectangle 55"/>
          <p:cNvSpPr>
            <a:spLocks/>
          </p:cNvSpPr>
          <p:nvPr/>
        </p:nvSpPr>
        <p:spPr bwMode="auto">
          <a:xfrm>
            <a:off x="341869" y="2139553"/>
            <a:ext cx="2949575" cy="73866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1) Definition of Transit:</a:t>
            </a:r>
          </a:p>
          <a:p>
            <a:pPr algn="ctr">
              <a:spcBef>
                <a:spcPct val="0"/>
              </a:spcBef>
            </a:pPr>
            <a:r>
              <a:rPr lang="en-US">
                <a:solidFill>
                  <a:schemeClr val="tx1"/>
                </a:solidFill>
                <a:ea typeface="Gill Sans" charset="0"/>
                <a:cs typeface="Gill Sans" charset="0"/>
              </a:rPr>
              <a:t>________________</a:t>
            </a:r>
          </a:p>
        </p:txBody>
      </p:sp>
      <p:sp>
        <p:nvSpPr>
          <p:cNvPr id="59448" name="Line 56"/>
          <p:cNvSpPr>
            <a:spLocks noChangeShapeType="1"/>
          </p:cNvSpPr>
          <p:nvPr/>
        </p:nvSpPr>
        <p:spPr bwMode="auto">
          <a:xfrm rot="10800000" flipH="1">
            <a:off x="3737610" y="2891790"/>
            <a:ext cx="532924" cy="151448"/>
          </a:xfrm>
          <a:prstGeom prst="line">
            <a:avLst/>
          </a:prstGeom>
          <a:noFill/>
          <a:ln w="254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59449" name="Rectangle 57"/>
          <p:cNvSpPr>
            <a:spLocks/>
          </p:cNvSpPr>
          <p:nvPr/>
        </p:nvSpPr>
        <p:spPr bwMode="auto">
          <a:xfrm>
            <a:off x="0" y="4652010"/>
            <a:ext cx="7909560" cy="24003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a:solidFill>
                  <a:schemeClr val="tx1"/>
                </a:solidFill>
                <a:ea typeface="Gill Sans" charset="0"/>
                <a:cs typeface="Gill Sans" charset="0"/>
              </a:rPr>
              <a:t>3) Definition of an “Open” Peering Policy:     _____________________</a:t>
            </a:r>
          </a:p>
          <a:p>
            <a:pPr algn="ctr">
              <a:spcBef>
                <a:spcPct val="0"/>
              </a:spcBef>
            </a:pPr>
            <a:r>
              <a:rPr lang="en-US">
                <a:solidFill>
                  <a:schemeClr val="tx1"/>
                </a:solidFill>
                <a:ea typeface="Gill Sans" charset="0"/>
                <a:cs typeface="Gill Sans" charset="0"/>
              </a:rPr>
              <a:t>4) Definition of a “Selective” Peering Policy: _____________________</a:t>
            </a:r>
          </a:p>
          <a:p>
            <a:pPr algn="ctr">
              <a:spcBef>
                <a:spcPct val="0"/>
              </a:spcBef>
            </a:pPr>
            <a:r>
              <a:rPr lang="en-US">
                <a:solidFill>
                  <a:schemeClr val="tx1"/>
                </a:solidFill>
                <a:ea typeface="Gill Sans" charset="0"/>
                <a:cs typeface="Gill Sans" charset="0"/>
              </a:rPr>
              <a:t>5) Definition of a “Restrictive” Peering Policy: ____________________</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 name="Rounded Rectangle 87"/>
          <p:cNvSpPr/>
          <p:nvPr/>
        </p:nvSpPr>
        <p:spPr>
          <a:xfrm>
            <a:off x="685800" y="838200"/>
            <a:ext cx="7010400" cy="495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45" name="Rectangle 5"/>
          <p:cNvSpPr>
            <a:spLocks/>
          </p:cNvSpPr>
          <p:nvPr/>
        </p:nvSpPr>
        <p:spPr bwMode="auto">
          <a:xfrm>
            <a:off x="398484" y="270108"/>
            <a:ext cx="8482766" cy="4770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3100" b="1" dirty="0">
                <a:solidFill>
                  <a:srgbClr val="000000"/>
                </a:solidFill>
                <a:latin typeface="Arial" charset="0"/>
                <a:ea typeface="Arial" charset="0"/>
                <a:cs typeface="Arial" charset="0"/>
                <a:sym typeface="Arial" charset="0"/>
              </a:rPr>
              <a:t>Apply </a:t>
            </a:r>
            <a:r>
              <a:rPr lang="en-US" sz="3100" b="1" dirty="0" err="1">
                <a:solidFill>
                  <a:srgbClr val="000000"/>
                </a:solidFill>
                <a:latin typeface="Arial" charset="0"/>
                <a:ea typeface="Arial" charset="0"/>
                <a:cs typeface="Arial" charset="0"/>
                <a:sym typeface="Arial" charset="0"/>
              </a:rPr>
              <a:t>Defs</a:t>
            </a:r>
            <a:r>
              <a:rPr lang="en-US" sz="3100" b="1" dirty="0">
                <a:solidFill>
                  <a:srgbClr val="000000"/>
                </a:solidFill>
                <a:latin typeface="Arial" charset="0"/>
                <a:ea typeface="Arial" charset="0"/>
                <a:cs typeface="Arial" charset="0"/>
                <a:sym typeface="Arial" charset="0"/>
              </a:rPr>
              <a:t>: Peering Dynamics &amp; Motivations</a:t>
            </a:r>
          </a:p>
        </p:txBody>
      </p:sp>
      <p:grpSp>
        <p:nvGrpSpPr>
          <p:cNvPr id="10" name="Group 21"/>
          <p:cNvGrpSpPr>
            <a:grpSpLocks/>
          </p:cNvGrpSpPr>
          <p:nvPr/>
        </p:nvGrpSpPr>
        <p:grpSpPr bwMode="auto">
          <a:xfrm>
            <a:off x="5029200" y="2209800"/>
            <a:ext cx="308610" cy="1066800"/>
            <a:chOff x="0" y="0"/>
            <a:chExt cx="216" cy="536"/>
          </a:xfrm>
        </p:grpSpPr>
        <p:grpSp>
          <p:nvGrpSpPr>
            <p:cNvPr id="11" name="Group 22"/>
            <p:cNvGrpSpPr>
              <a:grpSpLocks/>
            </p:cNvGrpSpPr>
            <p:nvPr/>
          </p:nvGrpSpPr>
          <p:grpSpPr bwMode="auto">
            <a:xfrm>
              <a:off x="0" y="0"/>
              <a:ext cx="216" cy="536"/>
              <a:chOff x="0" y="0"/>
              <a:chExt cx="216" cy="536"/>
            </a:xfrm>
          </p:grpSpPr>
          <p:sp>
            <p:nvSpPr>
              <p:cNvPr id="61463" name="Rectangle 23"/>
              <p:cNvSpPr>
                <a:spLocks/>
              </p:cNvSpPr>
              <p:nvPr/>
            </p:nvSpPr>
            <p:spPr bwMode="auto">
              <a:xfrm>
                <a:off x="0" y="0"/>
                <a:ext cx="216" cy="536"/>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61464" name="Rectangle 24"/>
              <p:cNvSpPr>
                <a:spLocks/>
              </p:cNvSpPr>
              <p:nvPr/>
            </p:nvSpPr>
            <p:spPr bwMode="auto">
              <a:xfrm>
                <a:off x="0" y="0"/>
                <a:ext cx="216" cy="536"/>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61465" name="Rectangle 25"/>
            <p:cNvSpPr>
              <a:spLocks/>
            </p:cNvSpPr>
            <p:nvPr/>
          </p:nvSpPr>
          <p:spPr bwMode="auto">
            <a:xfrm>
              <a:off x="43" y="180"/>
              <a:ext cx="128" cy="186"/>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2" name="Group 26"/>
          <p:cNvGrpSpPr>
            <a:grpSpLocks/>
          </p:cNvGrpSpPr>
          <p:nvPr/>
        </p:nvGrpSpPr>
        <p:grpSpPr bwMode="auto">
          <a:xfrm>
            <a:off x="5380673" y="3806190"/>
            <a:ext cx="182880" cy="605790"/>
            <a:chOff x="12" y="0"/>
            <a:chExt cx="128" cy="424"/>
          </a:xfrm>
        </p:grpSpPr>
        <p:grpSp>
          <p:nvGrpSpPr>
            <p:cNvPr id="13" name="Group 27"/>
            <p:cNvGrpSpPr>
              <a:grpSpLocks/>
            </p:cNvGrpSpPr>
            <p:nvPr/>
          </p:nvGrpSpPr>
          <p:grpSpPr bwMode="auto">
            <a:xfrm>
              <a:off x="21" y="0"/>
              <a:ext cx="104" cy="424"/>
              <a:chOff x="0" y="0"/>
              <a:chExt cx="104" cy="424"/>
            </a:xfrm>
          </p:grpSpPr>
          <p:sp>
            <p:nvSpPr>
              <p:cNvPr id="61468" name="Rectangle 28"/>
              <p:cNvSpPr>
                <a:spLocks/>
              </p:cNvSpPr>
              <p:nvPr/>
            </p:nvSpPr>
            <p:spPr bwMode="auto">
              <a:xfrm>
                <a:off x="0" y="0"/>
                <a:ext cx="104" cy="424"/>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61469" name="Rectangle 29"/>
              <p:cNvSpPr>
                <a:spLocks/>
              </p:cNvSpPr>
              <p:nvPr/>
            </p:nvSpPr>
            <p:spPr bwMode="auto">
              <a:xfrm>
                <a:off x="0" y="0"/>
                <a:ext cx="104" cy="42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61470" name="Rectangle 30"/>
            <p:cNvSpPr>
              <a:spLocks/>
            </p:cNvSpPr>
            <p:nvPr/>
          </p:nvSpPr>
          <p:spPr bwMode="auto">
            <a:xfrm>
              <a:off x="12" y="87"/>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T</a:t>
              </a:r>
            </a:p>
          </p:txBody>
        </p:sp>
      </p:grpSp>
      <p:grpSp>
        <p:nvGrpSpPr>
          <p:cNvPr id="14" name="Group 31"/>
          <p:cNvGrpSpPr>
            <a:grpSpLocks/>
          </p:cNvGrpSpPr>
          <p:nvPr/>
        </p:nvGrpSpPr>
        <p:grpSpPr bwMode="auto">
          <a:xfrm>
            <a:off x="1895952" y="2205990"/>
            <a:ext cx="228600" cy="1143000"/>
            <a:chOff x="0" y="0"/>
            <a:chExt cx="160" cy="800"/>
          </a:xfrm>
        </p:grpSpPr>
        <p:grpSp>
          <p:nvGrpSpPr>
            <p:cNvPr id="15" name="Group 32"/>
            <p:cNvGrpSpPr>
              <a:grpSpLocks/>
            </p:cNvGrpSpPr>
            <p:nvPr/>
          </p:nvGrpSpPr>
          <p:grpSpPr bwMode="auto">
            <a:xfrm>
              <a:off x="0" y="0"/>
              <a:ext cx="160" cy="800"/>
              <a:chOff x="0" y="0"/>
              <a:chExt cx="160" cy="800"/>
            </a:xfrm>
          </p:grpSpPr>
          <p:sp>
            <p:nvSpPr>
              <p:cNvPr id="61473" name="Rectangle 33"/>
              <p:cNvSpPr>
                <a:spLocks/>
              </p:cNvSpPr>
              <p:nvPr/>
            </p:nvSpPr>
            <p:spPr bwMode="auto">
              <a:xfrm>
                <a:off x="0" y="0"/>
                <a:ext cx="160" cy="800"/>
              </a:xfrm>
              <a:prstGeom prst="rect">
                <a:avLst/>
              </a:prstGeom>
              <a:gradFill rotWithShape="0">
                <a:gsLst>
                  <a:gs pos="0">
                    <a:srgbClr val="BBE0E3"/>
                  </a:gs>
                  <a:gs pos="100000">
                    <a:srgbClr val="566769"/>
                  </a:gs>
                </a:gsLst>
                <a:lin ang="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61474" name="Rectangle 34"/>
              <p:cNvSpPr>
                <a:spLocks/>
              </p:cNvSpPr>
              <p:nvPr/>
            </p:nvSpPr>
            <p:spPr bwMode="auto">
              <a:xfrm>
                <a:off x="0" y="0"/>
                <a:ext cx="160" cy="80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61475" name="Rectangle 35"/>
            <p:cNvSpPr>
              <a:spLocks/>
            </p:cNvSpPr>
            <p:nvPr/>
          </p:nvSpPr>
          <p:spPr bwMode="auto">
            <a:xfrm>
              <a:off x="12" y="271"/>
              <a:ext cx="128"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dirty="0">
                  <a:solidFill>
                    <a:schemeClr val="tx1"/>
                  </a:solidFill>
                  <a:ea typeface="Gill Sans" charset="0"/>
                  <a:cs typeface="Gill Sans" charset="0"/>
                </a:rPr>
                <a:t>T</a:t>
              </a:r>
            </a:p>
          </p:txBody>
        </p:sp>
      </p:grpSp>
      <p:grpSp>
        <p:nvGrpSpPr>
          <p:cNvPr id="16" name="Group 36"/>
          <p:cNvGrpSpPr>
            <a:grpSpLocks/>
          </p:cNvGrpSpPr>
          <p:nvPr/>
        </p:nvGrpSpPr>
        <p:grpSpPr bwMode="auto">
          <a:xfrm>
            <a:off x="2731770" y="1610201"/>
            <a:ext cx="2366010" cy="370046"/>
            <a:chOff x="0" y="11"/>
            <a:chExt cx="1656" cy="259"/>
          </a:xfrm>
        </p:grpSpPr>
        <p:grpSp>
          <p:nvGrpSpPr>
            <p:cNvPr id="17" name="Group 37"/>
            <p:cNvGrpSpPr>
              <a:grpSpLocks/>
            </p:cNvGrpSpPr>
            <p:nvPr/>
          </p:nvGrpSpPr>
          <p:grpSpPr bwMode="auto">
            <a:xfrm>
              <a:off x="0" y="60"/>
              <a:ext cx="1656" cy="160"/>
              <a:chOff x="0" y="0"/>
              <a:chExt cx="1656" cy="160"/>
            </a:xfrm>
          </p:grpSpPr>
          <p:sp>
            <p:nvSpPr>
              <p:cNvPr id="61478" name="Rectangle 38"/>
              <p:cNvSpPr>
                <a:spLocks/>
              </p:cNvSpPr>
              <p:nvPr/>
            </p:nvSpPr>
            <p:spPr bwMode="auto">
              <a:xfrm>
                <a:off x="0" y="0"/>
                <a:ext cx="1656" cy="160"/>
              </a:xfrm>
              <a:prstGeom prst="rect">
                <a:avLst/>
              </a:prstGeom>
              <a:gradFill rotWithShape="0">
                <a:gsLst>
                  <a:gs pos="0">
                    <a:srgbClr val="BBE0E3"/>
                  </a:gs>
                  <a:gs pos="100000">
                    <a:srgbClr val="566769"/>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61479" name="Rectangle 39"/>
              <p:cNvSpPr>
                <a:spLocks/>
              </p:cNvSpPr>
              <p:nvPr/>
            </p:nvSpPr>
            <p:spPr bwMode="auto">
              <a:xfrm>
                <a:off x="0" y="0"/>
                <a:ext cx="1656" cy="160"/>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61480" name="Rectangle 40"/>
            <p:cNvSpPr>
              <a:spLocks/>
            </p:cNvSpPr>
            <p:nvPr/>
          </p:nvSpPr>
          <p:spPr bwMode="auto">
            <a:xfrm>
              <a:off x="766" y="11"/>
              <a:ext cx="117" cy="25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a:solidFill>
                    <a:schemeClr val="tx1"/>
                  </a:solidFill>
                  <a:ea typeface="Gill Sans" charset="0"/>
                  <a:cs typeface="Gill Sans" charset="0"/>
                </a:rPr>
                <a:t>P</a:t>
              </a:r>
            </a:p>
          </p:txBody>
        </p:sp>
      </p:grpSp>
      <p:sp>
        <p:nvSpPr>
          <p:cNvPr id="61481" name="Rectangle 41"/>
          <p:cNvSpPr>
            <a:spLocks/>
          </p:cNvSpPr>
          <p:nvPr/>
        </p:nvSpPr>
        <p:spPr bwMode="auto">
          <a:xfrm>
            <a:off x="2123257" y="2251904"/>
            <a:ext cx="164039"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dirty="0">
                <a:solidFill>
                  <a:srgbClr val="000000"/>
                </a:solidFill>
                <a:latin typeface="Arial" charset="0"/>
                <a:ea typeface="Arial" charset="0"/>
                <a:cs typeface="Arial" charset="0"/>
                <a:sym typeface="Arial" charset="0"/>
              </a:rPr>
              <a:t>$</a:t>
            </a:r>
          </a:p>
        </p:txBody>
      </p:sp>
      <p:sp>
        <p:nvSpPr>
          <p:cNvPr id="61482" name="Rectangle 42"/>
          <p:cNvSpPr>
            <a:spLocks/>
          </p:cNvSpPr>
          <p:nvPr/>
        </p:nvSpPr>
        <p:spPr bwMode="auto">
          <a:xfrm>
            <a:off x="5732279" y="2183324"/>
            <a:ext cx="164039"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dirty="0">
                <a:solidFill>
                  <a:srgbClr val="000000"/>
                </a:solidFill>
                <a:latin typeface="Arial" charset="0"/>
                <a:ea typeface="Arial" charset="0"/>
                <a:cs typeface="Arial" charset="0"/>
                <a:sym typeface="Arial" charset="0"/>
              </a:rPr>
              <a:t>$</a:t>
            </a:r>
          </a:p>
        </p:txBody>
      </p:sp>
      <p:sp>
        <p:nvSpPr>
          <p:cNvPr id="61483" name="Rectangle 43"/>
          <p:cNvSpPr>
            <a:spLocks/>
          </p:cNvSpPr>
          <p:nvPr/>
        </p:nvSpPr>
        <p:spPr bwMode="auto">
          <a:xfrm>
            <a:off x="5552257" y="3913257"/>
            <a:ext cx="164039" cy="35394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300" b="1" dirty="0">
                <a:solidFill>
                  <a:srgbClr val="000000"/>
                </a:solidFill>
                <a:latin typeface="Arial" charset="0"/>
                <a:ea typeface="Arial" charset="0"/>
                <a:cs typeface="Arial" charset="0"/>
                <a:sym typeface="Arial" charset="0"/>
              </a:rPr>
              <a:t>$</a:t>
            </a:r>
          </a:p>
        </p:txBody>
      </p:sp>
      <p:grpSp>
        <p:nvGrpSpPr>
          <p:cNvPr id="18" name="Group 44"/>
          <p:cNvGrpSpPr>
            <a:grpSpLocks/>
          </p:cNvGrpSpPr>
          <p:nvPr/>
        </p:nvGrpSpPr>
        <p:grpSpPr bwMode="auto">
          <a:xfrm>
            <a:off x="3753327" y="2164557"/>
            <a:ext cx="1245870" cy="1218723"/>
            <a:chOff x="0" y="0"/>
            <a:chExt cx="872" cy="852"/>
          </a:xfrm>
        </p:grpSpPr>
        <p:grpSp>
          <p:nvGrpSpPr>
            <p:cNvPr id="19" name="Group 45"/>
            <p:cNvGrpSpPr>
              <a:grpSpLocks/>
            </p:cNvGrpSpPr>
            <p:nvPr/>
          </p:nvGrpSpPr>
          <p:grpSpPr bwMode="auto">
            <a:xfrm rot="10800000" flipH="1">
              <a:off x="532" y="0"/>
              <a:ext cx="340" cy="852"/>
              <a:chOff x="0" y="0"/>
              <a:chExt cx="340" cy="852"/>
            </a:xfrm>
          </p:grpSpPr>
          <p:sp>
            <p:nvSpPr>
              <p:cNvPr id="61486" name="Freeform 46"/>
              <p:cNvSpPr>
                <a:spLocks/>
              </p:cNvSpPr>
              <p:nvPr/>
            </p:nvSpPr>
            <p:spPr bwMode="auto">
              <a:xfrm>
                <a:off x="0" y="0"/>
                <a:ext cx="340" cy="852"/>
              </a:xfrm>
              <a:custGeom>
                <a:avLst/>
                <a:gdLst/>
                <a:ahLst/>
                <a:cxnLst>
                  <a:cxn ang="0">
                    <a:pos x="10605" y="0"/>
                  </a:cxn>
                  <a:cxn ang="0">
                    <a:pos x="0" y="5968"/>
                  </a:cxn>
                  <a:cxn ang="0">
                    <a:pos x="10753" y="11936"/>
                  </a:cxn>
                  <a:cxn ang="0">
                    <a:pos x="21505" y="18638"/>
                  </a:cxn>
                  <a:cxn ang="0">
                    <a:pos x="21600" y="21600"/>
                  </a:cxn>
                </a:cxnLst>
                <a:rect l="0" t="0" r="r" b="b"/>
                <a:pathLst>
                  <a:path w="21600" h="21600">
                    <a:moveTo>
                      <a:pt x="10605" y="0"/>
                    </a:moveTo>
                    <a:cubicBezTo>
                      <a:pt x="5303" y="0"/>
                      <a:pt x="0" y="2984"/>
                      <a:pt x="0" y="5968"/>
                    </a:cubicBezTo>
                    <a:cubicBezTo>
                      <a:pt x="0" y="8952"/>
                      <a:pt x="5376" y="11936"/>
                      <a:pt x="10753" y="11936"/>
                    </a:cubicBezTo>
                    <a:cubicBezTo>
                      <a:pt x="16129" y="11936"/>
                      <a:pt x="21505" y="15287"/>
                      <a:pt x="21505" y="18638"/>
                    </a:cubicBezTo>
                    <a:lnTo>
                      <a:pt x="21600" y="21600"/>
                    </a:lnTo>
                  </a:path>
                </a:pathLst>
              </a:custGeom>
              <a:noFill/>
              <a:ln w="63500" cap="flat">
                <a:solidFill>
                  <a:srgbClr val="FFFF00"/>
                </a:solidFill>
                <a:prstDash val="solid"/>
                <a:round/>
                <a:headEnd type="none" w="med" len="med"/>
                <a:tailEnd type="triangle" w="med" len="med"/>
              </a:ln>
            </p:spPr>
            <p:txBody>
              <a:bodyPr lIns="0" tIns="0" rIns="0" bIns="0">
                <a:prstTxWarp prst="textNoShape">
                  <a:avLst/>
                </a:prstTxWarp>
              </a:bodyPr>
              <a:lstStyle/>
              <a:p>
                <a:endParaRPr lang="en-US">
                  <a:solidFill>
                    <a:srgbClr val="000000"/>
                  </a:solidFill>
                </a:endParaRPr>
              </a:p>
            </p:txBody>
          </p:sp>
          <p:sp>
            <p:nvSpPr>
              <p:cNvPr id="61487" name="Rectangle 47"/>
              <p:cNvSpPr>
                <a:spLocks/>
              </p:cNvSpPr>
              <p:nvPr/>
            </p:nvSpPr>
            <p:spPr bwMode="auto">
              <a:xfrm flipH="1">
                <a:off x="0" y="0"/>
                <a:ext cx="339" cy="736"/>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61488" name="Rectangle 48"/>
            <p:cNvSpPr>
              <a:spLocks/>
            </p:cNvSpPr>
            <p:nvPr/>
          </p:nvSpPr>
          <p:spPr bwMode="auto">
            <a:xfrm>
              <a:off x="0" y="392"/>
              <a:ext cx="491" cy="35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3600" b="1" dirty="0">
                  <a:solidFill>
                    <a:srgbClr val="000000"/>
                  </a:solidFill>
                  <a:latin typeface="Arial" charset="0"/>
                  <a:ea typeface="Arial" charset="0"/>
                  <a:cs typeface="Arial" charset="0"/>
                  <a:sym typeface="Arial" charset="0"/>
                </a:rPr>
                <a:t>P?</a:t>
              </a:r>
            </a:p>
          </p:txBody>
        </p:sp>
      </p:grpSp>
      <p:grpSp>
        <p:nvGrpSpPr>
          <p:cNvPr id="20" name="Group 49"/>
          <p:cNvGrpSpPr>
            <a:grpSpLocks/>
          </p:cNvGrpSpPr>
          <p:nvPr/>
        </p:nvGrpSpPr>
        <p:grpSpPr bwMode="auto">
          <a:xfrm>
            <a:off x="4943529" y="2141697"/>
            <a:ext cx="1312914" cy="898683"/>
            <a:chOff x="37" y="0"/>
            <a:chExt cx="918" cy="629"/>
          </a:xfrm>
        </p:grpSpPr>
        <p:sp>
          <p:nvSpPr>
            <p:cNvPr id="61490" name="Line 50"/>
            <p:cNvSpPr>
              <a:spLocks noChangeShapeType="1"/>
            </p:cNvSpPr>
            <p:nvPr/>
          </p:nvSpPr>
          <p:spPr bwMode="auto">
            <a:xfrm flipH="1">
              <a:off x="37" y="0"/>
              <a:ext cx="1" cy="629"/>
            </a:xfrm>
            <a:prstGeom prst="line">
              <a:avLst/>
            </a:prstGeom>
            <a:noFill/>
            <a:ln w="38100" cap="flat">
              <a:solidFill>
                <a:srgbClr val="FFFF00"/>
              </a:solidFill>
              <a:prstDash val="solid"/>
              <a:round/>
              <a:headEnd type="none" w="med" len="med"/>
              <a:tailEnd type="triangle" w="med" len="med"/>
            </a:ln>
          </p:spPr>
          <p:txBody>
            <a:bodyPr lIns="0" tIns="0" rIns="0" bIns="0">
              <a:prstTxWarp prst="textNoShape">
                <a:avLst/>
              </a:prstTxWarp>
            </a:bodyPr>
            <a:lstStyle/>
            <a:p>
              <a:endParaRPr lang="en-US"/>
            </a:p>
          </p:txBody>
        </p:sp>
        <p:sp>
          <p:nvSpPr>
            <p:cNvPr id="61491" name="Rectangle 51"/>
            <p:cNvSpPr>
              <a:spLocks/>
            </p:cNvSpPr>
            <p:nvPr/>
          </p:nvSpPr>
          <p:spPr bwMode="auto">
            <a:xfrm>
              <a:off x="38" y="203"/>
              <a:ext cx="917" cy="259"/>
            </a:xfrm>
            <a:prstGeom prst="rect">
              <a:avLst/>
            </a:prstGeom>
            <a:solidFill>
              <a:schemeClr val="accent1"/>
            </a:solidFill>
            <a:ln w="12700" cap="flat">
              <a:noFill/>
              <a:round/>
              <a:headEnd type="none" w="med" len="med"/>
              <a:tailEnd type="none" w="med" len="med"/>
            </a:ln>
          </p:spPr>
          <p:txBody>
            <a:bodyPr wrap="none" lIns="0" tIns="0" rIns="0" bIns="0" anchor="ctr">
              <a:prstTxWarp prst="textNoShape">
                <a:avLst/>
              </a:prstTxWarp>
              <a:spAutoFit/>
            </a:bodyPr>
            <a:lstStyle/>
            <a:p>
              <a:pPr algn="ctr">
                <a:spcBef>
                  <a:spcPct val="0"/>
                </a:spcBef>
              </a:pPr>
              <a:r>
                <a:rPr lang="en-US" dirty="0">
                  <a:solidFill>
                    <a:srgbClr val="FFFF00"/>
                  </a:solidFill>
                  <a:ea typeface="Gill Sans" charset="0"/>
                  <a:cs typeface="Gill Sans" charset="0"/>
                </a:rPr>
                <a:t>No, like $.</a:t>
              </a:r>
            </a:p>
          </p:txBody>
        </p:sp>
      </p:grpSp>
      <p:grpSp>
        <p:nvGrpSpPr>
          <p:cNvPr id="21" name="Group 52"/>
          <p:cNvGrpSpPr>
            <a:grpSpLocks/>
          </p:cNvGrpSpPr>
          <p:nvPr/>
        </p:nvGrpSpPr>
        <p:grpSpPr bwMode="auto">
          <a:xfrm>
            <a:off x="6336507" y="1813084"/>
            <a:ext cx="1144428" cy="2884646"/>
            <a:chOff x="0" y="0"/>
            <a:chExt cx="800" cy="2018"/>
          </a:xfrm>
        </p:grpSpPr>
        <p:grpSp>
          <p:nvGrpSpPr>
            <p:cNvPr id="22" name="Group 53"/>
            <p:cNvGrpSpPr>
              <a:grpSpLocks/>
            </p:cNvGrpSpPr>
            <p:nvPr/>
          </p:nvGrpSpPr>
          <p:grpSpPr bwMode="auto">
            <a:xfrm rot="10800000">
              <a:off x="0" y="0"/>
              <a:ext cx="340" cy="2018"/>
              <a:chOff x="0" y="0"/>
              <a:chExt cx="340" cy="2018"/>
            </a:xfrm>
          </p:grpSpPr>
          <p:sp>
            <p:nvSpPr>
              <p:cNvPr id="61494" name="Freeform 54"/>
              <p:cNvSpPr>
                <a:spLocks/>
              </p:cNvSpPr>
              <p:nvPr/>
            </p:nvSpPr>
            <p:spPr bwMode="auto">
              <a:xfrm>
                <a:off x="0" y="0"/>
                <a:ext cx="340" cy="2018"/>
              </a:xfrm>
              <a:custGeom>
                <a:avLst/>
                <a:gdLst/>
                <a:ahLst/>
                <a:cxnLst>
                  <a:cxn ang="0">
                    <a:pos x="10657" y="0"/>
                  </a:cxn>
                  <a:cxn ang="0">
                    <a:pos x="0" y="10744"/>
                  </a:cxn>
                  <a:cxn ang="0">
                    <a:pos x="14210" y="21489"/>
                  </a:cxn>
                  <a:cxn ang="0">
                    <a:pos x="21600" y="21600"/>
                  </a:cxn>
                </a:cxnLst>
                <a:rect l="0" t="0" r="r" b="b"/>
                <a:pathLst>
                  <a:path w="21600" h="21600">
                    <a:moveTo>
                      <a:pt x="10657" y="0"/>
                    </a:moveTo>
                    <a:cubicBezTo>
                      <a:pt x="5329" y="0"/>
                      <a:pt x="0" y="5372"/>
                      <a:pt x="0" y="10744"/>
                    </a:cubicBezTo>
                    <a:cubicBezTo>
                      <a:pt x="0" y="16117"/>
                      <a:pt x="7105" y="21489"/>
                      <a:pt x="14210" y="21489"/>
                    </a:cubicBezTo>
                    <a:lnTo>
                      <a:pt x="21600" y="21600"/>
                    </a:lnTo>
                  </a:path>
                </a:pathLst>
              </a:custGeom>
              <a:noFill/>
              <a:ln w="63500" cap="flat">
                <a:solidFill>
                  <a:srgbClr val="FFFF00"/>
                </a:solidFill>
                <a:prstDash val="solid"/>
                <a:round/>
                <a:headEnd type="none" w="med" len="med"/>
                <a:tailEnd type="triangle" w="med" len="med"/>
              </a:ln>
            </p:spPr>
            <p:txBody>
              <a:bodyPr lIns="0" tIns="0" rIns="0" bIns="0">
                <a:prstTxWarp prst="textNoShape">
                  <a:avLst/>
                </a:prstTxWarp>
              </a:bodyPr>
              <a:lstStyle/>
              <a:p>
                <a:endParaRPr lang="en-US">
                  <a:solidFill>
                    <a:srgbClr val="000000"/>
                  </a:solidFill>
                </a:endParaRPr>
              </a:p>
            </p:txBody>
          </p:sp>
          <p:sp>
            <p:nvSpPr>
              <p:cNvPr id="61495" name="Rectangle 55"/>
              <p:cNvSpPr>
                <a:spLocks/>
              </p:cNvSpPr>
              <p:nvPr/>
            </p:nvSpPr>
            <p:spPr bwMode="auto">
              <a:xfrm>
                <a:off x="0" y="0"/>
                <a:ext cx="224" cy="2008"/>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61496" name="Rectangle 56"/>
            <p:cNvSpPr>
              <a:spLocks/>
            </p:cNvSpPr>
            <p:nvPr/>
          </p:nvSpPr>
          <p:spPr bwMode="auto">
            <a:xfrm>
              <a:off x="352" y="770"/>
              <a:ext cx="448" cy="30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3100" b="1" dirty="0">
                  <a:solidFill>
                    <a:srgbClr val="000000"/>
                  </a:solidFill>
                  <a:latin typeface="Arial" charset="0"/>
                  <a:ea typeface="Arial" charset="0"/>
                  <a:cs typeface="Arial" charset="0"/>
                  <a:sym typeface="Arial" charset="0"/>
                </a:rPr>
                <a:t>P?</a:t>
              </a:r>
            </a:p>
          </p:txBody>
        </p:sp>
      </p:grpSp>
      <p:grpSp>
        <p:nvGrpSpPr>
          <p:cNvPr id="23" name="Group 57"/>
          <p:cNvGrpSpPr>
            <a:grpSpLocks/>
          </p:cNvGrpSpPr>
          <p:nvPr/>
        </p:nvGrpSpPr>
        <p:grpSpPr bwMode="auto">
          <a:xfrm>
            <a:off x="6215063" y="1130142"/>
            <a:ext cx="2824639" cy="3776186"/>
            <a:chOff x="0" y="0"/>
            <a:chExt cx="1976" cy="2642"/>
          </a:xfrm>
        </p:grpSpPr>
        <p:grpSp>
          <p:nvGrpSpPr>
            <p:cNvPr id="24" name="Group 58"/>
            <p:cNvGrpSpPr>
              <a:grpSpLocks/>
            </p:cNvGrpSpPr>
            <p:nvPr/>
          </p:nvGrpSpPr>
          <p:grpSpPr bwMode="auto">
            <a:xfrm rot="16200000" flipH="1">
              <a:off x="-869" y="869"/>
              <a:ext cx="2642" cy="904"/>
              <a:chOff x="0" y="0"/>
              <a:chExt cx="2642" cy="904"/>
            </a:xfrm>
          </p:grpSpPr>
          <p:sp>
            <p:nvSpPr>
              <p:cNvPr id="61499" name="Freeform 59"/>
              <p:cNvSpPr>
                <a:spLocks/>
              </p:cNvSpPr>
              <p:nvPr/>
            </p:nvSpPr>
            <p:spPr bwMode="auto">
              <a:xfrm>
                <a:off x="0" y="0"/>
                <a:ext cx="2642" cy="904"/>
              </a:xfrm>
              <a:custGeom>
                <a:avLst/>
                <a:gdLst/>
                <a:ahLst/>
                <a:cxnLst>
                  <a:cxn ang="0">
                    <a:pos x="2134" y="0"/>
                  </a:cxn>
                  <a:cxn ang="0">
                    <a:pos x="0" y="10800"/>
                  </a:cxn>
                  <a:cxn ang="0">
                    <a:pos x="10788" y="21600"/>
                  </a:cxn>
                  <a:cxn ang="0">
                    <a:pos x="21576" y="5188"/>
                  </a:cxn>
                  <a:cxn ang="0">
                    <a:pos x="21600" y="3382"/>
                  </a:cxn>
                </a:cxnLst>
                <a:rect l="0" t="0" r="r" b="b"/>
                <a:pathLst>
                  <a:path w="21600" h="21600">
                    <a:moveTo>
                      <a:pt x="2134" y="0"/>
                    </a:moveTo>
                    <a:cubicBezTo>
                      <a:pt x="1068" y="0"/>
                      <a:pt x="0" y="5400"/>
                      <a:pt x="0" y="10800"/>
                    </a:cubicBezTo>
                    <a:cubicBezTo>
                      <a:pt x="0" y="16200"/>
                      <a:pt x="5393" y="21600"/>
                      <a:pt x="10788" y="21600"/>
                    </a:cubicBezTo>
                    <a:cubicBezTo>
                      <a:pt x="16182" y="21600"/>
                      <a:pt x="21576" y="13394"/>
                      <a:pt x="21576" y="5188"/>
                    </a:cubicBezTo>
                    <a:lnTo>
                      <a:pt x="21600" y="3382"/>
                    </a:lnTo>
                  </a:path>
                </a:pathLst>
              </a:custGeom>
              <a:noFill/>
              <a:ln w="38100" cap="flat">
                <a:solidFill>
                  <a:srgbClr val="FFFF00"/>
                </a:solidFill>
                <a:prstDash val="solid"/>
                <a:round/>
                <a:headEnd type="none" w="med" len="med"/>
                <a:tailEnd type="triangle" w="med" len="med"/>
              </a:ln>
            </p:spPr>
            <p:txBody>
              <a:bodyPr lIns="0" tIns="0" rIns="0" bIns="0">
                <a:prstTxWarp prst="textNoShape">
                  <a:avLst/>
                </a:prstTxWarp>
              </a:bodyPr>
              <a:lstStyle/>
              <a:p>
                <a:endParaRPr lang="en-US">
                  <a:solidFill>
                    <a:srgbClr val="000000"/>
                  </a:solidFill>
                </a:endParaRPr>
              </a:p>
            </p:txBody>
          </p:sp>
          <p:sp>
            <p:nvSpPr>
              <p:cNvPr id="61500" name="Rectangle 60"/>
              <p:cNvSpPr>
                <a:spLocks/>
              </p:cNvSpPr>
              <p:nvPr/>
            </p:nvSpPr>
            <p:spPr bwMode="auto">
              <a:xfrm flipH="1">
                <a:off x="0" y="0"/>
                <a:ext cx="2640" cy="904"/>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61501" name="Rectangle 61"/>
            <p:cNvSpPr>
              <a:spLocks/>
            </p:cNvSpPr>
            <p:nvPr/>
          </p:nvSpPr>
          <p:spPr bwMode="auto">
            <a:xfrm>
              <a:off x="960" y="1015"/>
              <a:ext cx="1016" cy="131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ts val="1047"/>
                </a:spcBef>
              </a:pPr>
              <a:r>
                <a:rPr lang="en-US" dirty="0">
                  <a:solidFill>
                    <a:srgbClr val="000000"/>
                  </a:solidFill>
                  <a:ea typeface="Gill Sans" charset="0"/>
                  <a:cs typeface="Gill Sans" charset="0"/>
                </a:rPr>
                <a:t>No, like $,</a:t>
              </a:r>
            </a:p>
            <a:p>
              <a:pPr algn="ctr">
                <a:spcBef>
                  <a:spcPts val="1047"/>
                </a:spcBef>
              </a:pPr>
              <a:r>
                <a:rPr lang="en-US" dirty="0">
                  <a:solidFill>
                    <a:srgbClr val="000000"/>
                  </a:solidFill>
                  <a:ea typeface="Gill Sans" charset="0"/>
                  <a:cs typeface="Gill Sans" charset="0"/>
                </a:rPr>
                <a:t>&amp; I Like customer</a:t>
              </a:r>
            </a:p>
            <a:p>
              <a:pPr algn="ctr">
                <a:spcBef>
                  <a:spcPts val="1047"/>
                </a:spcBef>
              </a:pPr>
              <a:r>
                <a:rPr lang="en-US" dirty="0">
                  <a:solidFill>
                    <a:srgbClr val="000000"/>
                  </a:solidFill>
                  <a:ea typeface="Gill Sans" charset="0"/>
                  <a:cs typeface="Gill Sans" charset="0"/>
                </a:rPr>
                <a:t>B</a:t>
              </a:r>
            </a:p>
          </p:txBody>
        </p:sp>
      </p:grpSp>
      <p:grpSp>
        <p:nvGrpSpPr>
          <p:cNvPr id="25" name="Group 62"/>
          <p:cNvGrpSpPr>
            <a:grpSpLocks/>
          </p:cNvGrpSpPr>
          <p:nvPr/>
        </p:nvGrpSpPr>
        <p:grpSpPr bwMode="auto">
          <a:xfrm>
            <a:off x="504349" y="1794510"/>
            <a:ext cx="4283393" cy="3793332"/>
            <a:chOff x="0" y="0"/>
            <a:chExt cx="2998" cy="2655"/>
          </a:xfrm>
        </p:grpSpPr>
        <p:grpSp>
          <p:nvGrpSpPr>
            <p:cNvPr id="26" name="Group 63"/>
            <p:cNvGrpSpPr>
              <a:grpSpLocks/>
            </p:cNvGrpSpPr>
            <p:nvPr/>
          </p:nvGrpSpPr>
          <p:grpSpPr bwMode="auto">
            <a:xfrm flipH="1">
              <a:off x="1607" y="0"/>
              <a:ext cx="1391" cy="1170"/>
              <a:chOff x="0" y="0"/>
              <a:chExt cx="1390" cy="1170"/>
            </a:xfrm>
          </p:grpSpPr>
          <p:sp>
            <p:nvSpPr>
              <p:cNvPr id="61504" name="Freeform 64"/>
              <p:cNvSpPr>
                <a:spLocks/>
              </p:cNvSpPr>
              <p:nvPr/>
            </p:nvSpPr>
            <p:spPr bwMode="auto">
              <a:xfrm>
                <a:off x="0" y="0"/>
                <a:ext cx="1390" cy="1170"/>
              </a:xfrm>
              <a:custGeom>
                <a:avLst/>
                <a:gdLst/>
                <a:ahLst/>
                <a:cxnLst>
                  <a:cxn ang="0">
                    <a:pos x="0" y="0"/>
                  </a:cxn>
                  <a:cxn ang="0">
                    <a:pos x="1616" y="5163"/>
                  </a:cxn>
                  <a:cxn ang="0">
                    <a:pos x="11594" y="10327"/>
                  </a:cxn>
                  <a:cxn ang="0">
                    <a:pos x="21572" y="20204"/>
                  </a:cxn>
                  <a:cxn ang="0">
                    <a:pos x="21600" y="21600"/>
                  </a:cxn>
                </a:cxnLst>
                <a:rect l="0" t="0" r="r" b="b"/>
                <a:pathLst>
                  <a:path w="21600" h="21600">
                    <a:moveTo>
                      <a:pt x="0" y="0"/>
                    </a:moveTo>
                    <a:cubicBezTo>
                      <a:pt x="808" y="0"/>
                      <a:pt x="1616" y="2582"/>
                      <a:pt x="1616" y="5163"/>
                    </a:cubicBezTo>
                    <a:cubicBezTo>
                      <a:pt x="1616" y="7745"/>
                      <a:pt x="6604" y="10327"/>
                      <a:pt x="11594" y="10327"/>
                    </a:cubicBezTo>
                    <a:cubicBezTo>
                      <a:pt x="16582" y="10327"/>
                      <a:pt x="21572" y="15265"/>
                      <a:pt x="21572" y="20204"/>
                    </a:cubicBezTo>
                    <a:lnTo>
                      <a:pt x="21600" y="21600"/>
                    </a:lnTo>
                  </a:path>
                </a:pathLst>
              </a:custGeom>
              <a:noFill/>
              <a:ln w="38100" cap="flat">
                <a:solidFill>
                  <a:srgbClr val="FFFF00"/>
                </a:solidFill>
                <a:prstDash val="solid"/>
                <a:round/>
                <a:headEnd type="none" w="med" len="med"/>
                <a:tailEnd type="triangle" w="med" len="med"/>
              </a:ln>
            </p:spPr>
            <p:txBody>
              <a:bodyPr lIns="0" tIns="0" rIns="0" bIns="0">
                <a:prstTxWarp prst="textNoShape">
                  <a:avLst/>
                </a:prstTxWarp>
              </a:bodyPr>
              <a:lstStyle/>
              <a:p>
                <a:endParaRPr lang="en-US">
                  <a:solidFill>
                    <a:srgbClr val="000000"/>
                  </a:solidFill>
                </a:endParaRPr>
              </a:p>
            </p:txBody>
          </p:sp>
          <p:sp>
            <p:nvSpPr>
              <p:cNvPr id="61505" name="Rectangle 65"/>
              <p:cNvSpPr>
                <a:spLocks/>
              </p:cNvSpPr>
              <p:nvPr/>
            </p:nvSpPr>
            <p:spPr bwMode="auto">
              <a:xfrm flipH="1">
                <a:off x="0" y="0"/>
                <a:ext cx="1389" cy="1095"/>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61506" name="Rectangle 66"/>
            <p:cNvSpPr>
              <a:spLocks/>
            </p:cNvSpPr>
            <p:nvPr/>
          </p:nvSpPr>
          <p:spPr bwMode="auto">
            <a:xfrm>
              <a:off x="0" y="1919"/>
              <a:ext cx="2848" cy="73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2300" b="1" dirty="0">
                  <a:solidFill>
                    <a:srgbClr val="000000"/>
                  </a:solidFill>
                  <a:latin typeface="Arial" charset="0"/>
                  <a:ea typeface="Arial" charset="0"/>
                  <a:cs typeface="Arial" charset="0"/>
                  <a:sym typeface="Arial" charset="0"/>
                </a:rPr>
                <a:t>No, I already hear your routes</a:t>
              </a:r>
            </a:p>
            <a:p>
              <a:pPr algn="ctr">
                <a:spcBef>
                  <a:spcPct val="0"/>
                </a:spcBef>
              </a:pPr>
              <a:r>
                <a:rPr lang="en-US" sz="2300" b="1" dirty="0">
                  <a:solidFill>
                    <a:srgbClr val="000000"/>
                  </a:solidFill>
                  <a:latin typeface="Arial" charset="0"/>
                  <a:ea typeface="Arial" charset="0"/>
                  <a:cs typeface="Arial" charset="0"/>
                  <a:sym typeface="Arial" charset="0"/>
                </a:rPr>
                <a:t>for FREE!</a:t>
              </a:r>
            </a:p>
          </p:txBody>
        </p:sp>
        <p:sp>
          <p:nvSpPr>
            <p:cNvPr id="61507" name="Line 67"/>
            <p:cNvSpPr>
              <a:spLocks noChangeShapeType="1"/>
            </p:cNvSpPr>
            <p:nvPr/>
          </p:nvSpPr>
          <p:spPr bwMode="auto">
            <a:xfrm rot="10800000" flipH="1">
              <a:off x="2008" y="640"/>
              <a:ext cx="103" cy="1381"/>
            </a:xfrm>
            <a:prstGeom prst="line">
              <a:avLst/>
            </a:prstGeom>
            <a:noFill/>
            <a:ln w="38100" cap="flat">
              <a:solidFill>
                <a:srgbClr val="FFFF00"/>
              </a:solidFill>
              <a:prstDash val="solid"/>
              <a:round/>
              <a:headEnd type="none" w="med" len="med"/>
              <a:tailEnd type="triangle" w="med" len="med"/>
            </a:ln>
          </p:spPr>
          <p:txBody>
            <a:bodyPr lIns="0" tIns="0" rIns="0" bIns="0">
              <a:prstTxWarp prst="textNoShape">
                <a:avLst/>
              </a:prstTxWarp>
            </a:bodyPr>
            <a:lstStyle/>
            <a:p>
              <a:endParaRPr lang="en-US">
                <a:solidFill>
                  <a:srgbClr val="000000"/>
                </a:solidFill>
              </a:endParaRPr>
            </a:p>
          </p:txBody>
        </p:sp>
      </p:grpSp>
      <p:sp>
        <p:nvSpPr>
          <p:cNvPr id="61508" name="Rectangle 68"/>
          <p:cNvSpPr>
            <a:spLocks/>
          </p:cNvSpPr>
          <p:nvPr/>
        </p:nvSpPr>
        <p:spPr bwMode="auto">
          <a:xfrm>
            <a:off x="1204565" y="5905738"/>
            <a:ext cx="7329230" cy="73866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300" b="1" u="sng" dirty="0">
                <a:solidFill>
                  <a:srgbClr val="000000"/>
                </a:solidFill>
                <a:latin typeface="Arial" charset="0"/>
                <a:ea typeface="Arial" charset="0"/>
                <a:cs typeface="Arial" charset="0"/>
                <a:sym typeface="Arial" charset="0"/>
              </a:rPr>
              <a:t>Synch Point:</a:t>
            </a:r>
            <a:r>
              <a:rPr lang="en-US" sz="1600" b="1" dirty="0">
                <a:solidFill>
                  <a:srgbClr val="000000"/>
                </a:solidFill>
                <a:latin typeface="Arial" charset="0"/>
                <a:ea typeface="Arial" charset="0"/>
                <a:cs typeface="Arial" charset="0"/>
                <a:sym typeface="Arial" charset="0"/>
              </a:rPr>
              <a:t> </a:t>
            </a:r>
          </a:p>
          <a:p>
            <a:pPr algn="ctr">
              <a:spcBef>
                <a:spcPct val="0"/>
              </a:spcBef>
            </a:pPr>
            <a:r>
              <a:rPr lang="en-US" sz="1600" b="1" dirty="0">
                <a:solidFill>
                  <a:srgbClr val="000000"/>
                </a:solidFill>
                <a:latin typeface="Arial" charset="0"/>
                <a:ea typeface="Arial" charset="0"/>
                <a:cs typeface="Arial" charset="0"/>
                <a:sym typeface="Arial" charset="0"/>
              </a:rPr>
              <a:t>You have all the </a:t>
            </a:r>
            <a:r>
              <a:rPr lang="en-US" sz="1600" b="1" dirty="0" err="1">
                <a:solidFill>
                  <a:srgbClr val="000000"/>
                </a:solidFill>
                <a:latin typeface="Arial" charset="0"/>
                <a:ea typeface="Arial" charset="0"/>
                <a:cs typeface="Arial" charset="0"/>
                <a:sym typeface="Arial" charset="0"/>
              </a:rPr>
              <a:t>defs</a:t>
            </a:r>
            <a:r>
              <a:rPr lang="en-US" sz="1600" b="1" dirty="0">
                <a:solidFill>
                  <a:srgbClr val="000000"/>
                </a:solidFill>
                <a:latin typeface="Arial" charset="0"/>
                <a:ea typeface="Arial" charset="0"/>
                <a:cs typeface="Arial" charset="0"/>
                <a:sym typeface="Arial" charset="0"/>
              </a:rPr>
              <a:t> needed to predict behavior in the Peering Ecosystem.</a:t>
            </a:r>
          </a:p>
          <a:p>
            <a:pPr algn="ctr">
              <a:spcBef>
                <a:spcPct val="0"/>
              </a:spcBef>
            </a:pPr>
            <a:r>
              <a:rPr lang="en-US" sz="1600" b="1" dirty="0">
                <a:solidFill>
                  <a:srgbClr val="000000"/>
                </a:solidFill>
                <a:latin typeface="Arial" charset="0"/>
                <a:ea typeface="Arial" charset="0"/>
                <a:cs typeface="Arial" charset="0"/>
                <a:sym typeface="Arial" charset="0"/>
              </a:rPr>
              <a:t>You should be able to answer the question at hand.</a:t>
            </a:r>
          </a:p>
        </p:txBody>
      </p:sp>
      <p:grpSp>
        <p:nvGrpSpPr>
          <p:cNvPr id="27" name="Group 69"/>
          <p:cNvGrpSpPr>
            <a:grpSpLocks/>
          </p:cNvGrpSpPr>
          <p:nvPr/>
        </p:nvGrpSpPr>
        <p:grpSpPr bwMode="auto">
          <a:xfrm>
            <a:off x="665798" y="1291590"/>
            <a:ext cx="2548890" cy="994410"/>
            <a:chOff x="0" y="0"/>
            <a:chExt cx="1784" cy="696"/>
          </a:xfrm>
        </p:grpSpPr>
        <p:grpSp>
          <p:nvGrpSpPr>
            <p:cNvPr id="28" name="Group 70"/>
            <p:cNvGrpSpPr>
              <a:grpSpLocks/>
            </p:cNvGrpSpPr>
            <p:nvPr/>
          </p:nvGrpSpPr>
          <p:grpSpPr bwMode="auto">
            <a:xfrm>
              <a:off x="137" y="0"/>
              <a:ext cx="1511" cy="696"/>
              <a:chOff x="0" y="0"/>
              <a:chExt cx="1511" cy="696"/>
            </a:xfrm>
          </p:grpSpPr>
          <p:sp>
            <p:nvSpPr>
              <p:cNvPr id="61511" name="Oval 71"/>
              <p:cNvSpPr>
                <a:spLocks/>
              </p:cNvSpPr>
              <p:nvPr/>
            </p:nvSpPr>
            <p:spPr bwMode="auto">
              <a:xfrm>
                <a:off x="0" y="0"/>
                <a:ext cx="1511" cy="696"/>
              </a:xfrm>
              <a:prstGeom prst="ellipse">
                <a:avLst/>
              </a:prstGeom>
              <a:blipFill dpi="0" rotWithShape="0">
                <a:blip r:embed="rId3"/>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61512" name="Rectangle 72"/>
              <p:cNvSpPr>
                <a:spLocks/>
              </p:cNvSpPr>
              <p:nvPr/>
            </p:nvSpPr>
            <p:spPr bwMode="auto">
              <a:xfrm>
                <a:off x="221" y="101"/>
                <a:ext cx="1068" cy="49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61513" name="Rectangle 73"/>
            <p:cNvSpPr>
              <a:spLocks/>
            </p:cNvSpPr>
            <p:nvPr/>
          </p:nvSpPr>
          <p:spPr bwMode="auto">
            <a:xfrm>
              <a:off x="0" y="188"/>
              <a:ext cx="1784" cy="32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rgbClr val="000000"/>
                  </a:solidFill>
                  <a:ea typeface="Gill Sans" charset="0"/>
                  <a:cs typeface="Gill Sans" charset="0"/>
                </a:rPr>
                <a:t>Tier 1 ISP X</a:t>
              </a:r>
            </a:p>
          </p:txBody>
        </p:sp>
      </p:grpSp>
      <p:grpSp>
        <p:nvGrpSpPr>
          <p:cNvPr id="29" name="Group 74"/>
          <p:cNvGrpSpPr>
            <a:grpSpLocks/>
          </p:cNvGrpSpPr>
          <p:nvPr/>
        </p:nvGrpSpPr>
        <p:grpSpPr bwMode="auto">
          <a:xfrm>
            <a:off x="4316254" y="1291590"/>
            <a:ext cx="2205990" cy="994410"/>
            <a:chOff x="0" y="0"/>
            <a:chExt cx="1544" cy="696"/>
          </a:xfrm>
        </p:grpSpPr>
        <p:grpSp>
          <p:nvGrpSpPr>
            <p:cNvPr id="30" name="Group 75"/>
            <p:cNvGrpSpPr>
              <a:grpSpLocks/>
            </p:cNvGrpSpPr>
            <p:nvPr/>
          </p:nvGrpSpPr>
          <p:grpSpPr bwMode="auto">
            <a:xfrm>
              <a:off x="86" y="0"/>
              <a:ext cx="1374" cy="696"/>
              <a:chOff x="0" y="0"/>
              <a:chExt cx="1374" cy="696"/>
            </a:xfrm>
          </p:grpSpPr>
          <p:sp>
            <p:nvSpPr>
              <p:cNvPr id="61516" name="Oval 76"/>
              <p:cNvSpPr>
                <a:spLocks/>
              </p:cNvSpPr>
              <p:nvPr/>
            </p:nvSpPr>
            <p:spPr bwMode="auto">
              <a:xfrm>
                <a:off x="0" y="0"/>
                <a:ext cx="1374" cy="696"/>
              </a:xfrm>
              <a:prstGeom prst="ellipse">
                <a:avLst/>
              </a:prstGeom>
              <a:blipFill dpi="0" rotWithShape="0">
                <a:blip r:embed="rId3"/>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61517" name="Rectangle 77"/>
              <p:cNvSpPr>
                <a:spLocks/>
              </p:cNvSpPr>
              <p:nvPr/>
            </p:nvSpPr>
            <p:spPr bwMode="auto">
              <a:xfrm>
                <a:off x="201" y="101"/>
                <a:ext cx="971" cy="49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61518" name="Rectangle 78"/>
            <p:cNvSpPr>
              <a:spLocks/>
            </p:cNvSpPr>
            <p:nvPr/>
          </p:nvSpPr>
          <p:spPr bwMode="auto">
            <a:xfrm>
              <a:off x="0" y="188"/>
              <a:ext cx="1544" cy="32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rgbClr val="000000"/>
                  </a:solidFill>
                  <a:ea typeface="Gill Sans" charset="0"/>
                  <a:cs typeface="Gill Sans" charset="0"/>
                </a:rPr>
                <a:t>Tier 1 ISP Y</a:t>
              </a:r>
            </a:p>
          </p:txBody>
        </p:sp>
      </p:grpSp>
      <p:grpSp>
        <p:nvGrpSpPr>
          <p:cNvPr id="31" name="Group 79"/>
          <p:cNvGrpSpPr>
            <a:grpSpLocks/>
          </p:cNvGrpSpPr>
          <p:nvPr/>
        </p:nvGrpSpPr>
        <p:grpSpPr bwMode="auto">
          <a:xfrm>
            <a:off x="2606040" y="1975962"/>
            <a:ext cx="1818799" cy="1395888"/>
            <a:chOff x="0" y="0"/>
            <a:chExt cx="1273" cy="976"/>
          </a:xfrm>
        </p:grpSpPr>
        <p:grpSp>
          <p:nvGrpSpPr>
            <p:cNvPr id="61440" name="Group 80"/>
            <p:cNvGrpSpPr>
              <a:grpSpLocks/>
            </p:cNvGrpSpPr>
            <p:nvPr/>
          </p:nvGrpSpPr>
          <p:grpSpPr bwMode="auto">
            <a:xfrm rot="-5400000">
              <a:off x="148" y="-148"/>
              <a:ext cx="977" cy="1273"/>
              <a:chOff x="0" y="0"/>
              <a:chExt cx="976" cy="1273"/>
            </a:xfrm>
          </p:grpSpPr>
          <p:sp>
            <p:nvSpPr>
              <p:cNvPr id="61521" name="Freeform 81"/>
              <p:cNvSpPr>
                <a:spLocks/>
              </p:cNvSpPr>
              <p:nvPr/>
            </p:nvSpPr>
            <p:spPr bwMode="auto">
              <a:xfrm>
                <a:off x="0" y="0"/>
                <a:ext cx="976" cy="1273"/>
              </a:xfrm>
              <a:custGeom>
                <a:avLst/>
                <a:gdLst/>
                <a:ahLst/>
                <a:cxnLst>
                  <a:cxn ang="0">
                    <a:pos x="0" y="0"/>
                  </a:cxn>
                  <a:cxn ang="0">
                    <a:pos x="13069" y="7400"/>
                  </a:cxn>
                  <a:cxn ang="0">
                    <a:pos x="17324" y="14800"/>
                  </a:cxn>
                  <a:cxn ang="0">
                    <a:pos x="21580" y="20317"/>
                  </a:cxn>
                  <a:cxn ang="0">
                    <a:pos x="21600" y="21600"/>
                  </a:cxn>
                </a:cxnLst>
                <a:rect l="0" t="0" r="r" b="b"/>
                <a:pathLst>
                  <a:path w="21600" h="21600">
                    <a:moveTo>
                      <a:pt x="0" y="0"/>
                    </a:moveTo>
                    <a:cubicBezTo>
                      <a:pt x="6534" y="0"/>
                      <a:pt x="13069" y="3699"/>
                      <a:pt x="13069" y="7400"/>
                    </a:cubicBezTo>
                    <a:cubicBezTo>
                      <a:pt x="13069" y="11100"/>
                      <a:pt x="15196" y="14800"/>
                      <a:pt x="17324" y="14800"/>
                    </a:cubicBezTo>
                    <a:cubicBezTo>
                      <a:pt x="19452" y="14800"/>
                      <a:pt x="21580" y="17558"/>
                      <a:pt x="21580" y="20317"/>
                    </a:cubicBezTo>
                    <a:lnTo>
                      <a:pt x="21600" y="21600"/>
                    </a:lnTo>
                  </a:path>
                </a:pathLst>
              </a:custGeom>
              <a:noFill/>
              <a:ln w="38100" cap="flat">
                <a:solidFill>
                  <a:srgbClr val="FFFF00"/>
                </a:solidFill>
                <a:prstDash val="solid"/>
                <a:round/>
                <a:headEnd type="none" w="med" len="med"/>
                <a:tailEnd type="triangle" w="med" len="med"/>
              </a:ln>
            </p:spPr>
            <p:txBody>
              <a:bodyPr lIns="0" tIns="0" rIns="0" bIns="0">
                <a:prstTxWarp prst="textNoShape">
                  <a:avLst/>
                </a:prstTxWarp>
              </a:bodyPr>
              <a:lstStyle/>
              <a:p>
                <a:endParaRPr lang="en-US">
                  <a:solidFill>
                    <a:srgbClr val="000000"/>
                  </a:solidFill>
                </a:endParaRPr>
              </a:p>
            </p:txBody>
          </p:sp>
          <p:sp>
            <p:nvSpPr>
              <p:cNvPr id="61522" name="Rectangle 82"/>
              <p:cNvSpPr>
                <a:spLocks/>
              </p:cNvSpPr>
              <p:nvPr/>
            </p:nvSpPr>
            <p:spPr bwMode="auto">
              <a:xfrm>
                <a:off x="0" y="0"/>
                <a:ext cx="976" cy="1198"/>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solidFill>
                    <a:srgbClr val="000000"/>
                  </a:solidFill>
                </a:endParaRPr>
              </a:p>
            </p:txBody>
          </p:sp>
        </p:grpSp>
        <p:sp>
          <p:nvSpPr>
            <p:cNvPr id="61523" name="Rectangle 83"/>
            <p:cNvSpPr>
              <a:spLocks/>
            </p:cNvSpPr>
            <p:nvPr/>
          </p:nvSpPr>
          <p:spPr bwMode="auto">
            <a:xfrm>
              <a:off x="87" y="63"/>
              <a:ext cx="496" cy="30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3100" b="1" dirty="0">
                  <a:solidFill>
                    <a:srgbClr val="000000"/>
                  </a:solidFill>
                  <a:latin typeface="Arial" charset="0"/>
                  <a:ea typeface="Arial" charset="0"/>
                  <a:cs typeface="Arial" charset="0"/>
                  <a:sym typeface="Arial" charset="0"/>
                </a:rPr>
                <a:t>P?</a:t>
              </a:r>
            </a:p>
          </p:txBody>
        </p:sp>
      </p:grpSp>
      <p:sp>
        <p:nvSpPr>
          <p:cNvPr id="89" name="TextBox 88"/>
          <p:cNvSpPr txBox="1"/>
          <p:nvPr/>
        </p:nvSpPr>
        <p:spPr>
          <a:xfrm>
            <a:off x="2057400" y="838200"/>
            <a:ext cx="3569156" cy="461665"/>
          </a:xfrm>
          <a:prstGeom prst="rect">
            <a:avLst/>
          </a:prstGeom>
          <a:noFill/>
        </p:spPr>
        <p:txBody>
          <a:bodyPr wrap="none" rtlCol="0">
            <a:spAutoFit/>
          </a:bodyPr>
          <a:lstStyle/>
          <a:p>
            <a:r>
              <a:rPr lang="en-US" dirty="0" smtClean="0"/>
              <a:t>Internet Peering Ecosystem</a:t>
            </a:r>
            <a:endParaRPr lang="en-US" dirty="0"/>
          </a:p>
        </p:txBody>
      </p:sp>
      <p:grpSp>
        <p:nvGrpSpPr>
          <p:cNvPr id="4" name="Group 6"/>
          <p:cNvGrpSpPr>
            <a:grpSpLocks/>
          </p:cNvGrpSpPr>
          <p:nvPr/>
        </p:nvGrpSpPr>
        <p:grpSpPr bwMode="auto">
          <a:xfrm>
            <a:off x="4640580" y="2971800"/>
            <a:ext cx="1817370" cy="994410"/>
            <a:chOff x="0" y="0"/>
            <a:chExt cx="1272" cy="696"/>
          </a:xfrm>
        </p:grpSpPr>
        <p:grpSp>
          <p:nvGrpSpPr>
            <p:cNvPr id="5" name="Group 7"/>
            <p:cNvGrpSpPr>
              <a:grpSpLocks/>
            </p:cNvGrpSpPr>
            <p:nvPr/>
          </p:nvGrpSpPr>
          <p:grpSpPr bwMode="auto">
            <a:xfrm>
              <a:off x="0" y="0"/>
              <a:ext cx="1272" cy="696"/>
              <a:chOff x="0" y="0"/>
              <a:chExt cx="1272" cy="696"/>
            </a:xfrm>
          </p:grpSpPr>
          <p:sp>
            <p:nvSpPr>
              <p:cNvPr id="61448" name="Oval 8"/>
              <p:cNvSpPr>
                <a:spLocks/>
              </p:cNvSpPr>
              <p:nvPr/>
            </p:nvSpPr>
            <p:spPr bwMode="auto">
              <a:xfrm>
                <a:off x="0" y="0"/>
                <a:ext cx="1272" cy="696"/>
              </a:xfrm>
              <a:prstGeom prst="ellipse">
                <a:avLst/>
              </a:prstGeom>
              <a:solidFill>
                <a:srgbClr val="74C0C6"/>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61449" name="Rectangle 9"/>
              <p:cNvSpPr>
                <a:spLocks/>
              </p:cNvSpPr>
              <p:nvPr/>
            </p:nvSpPr>
            <p:spPr bwMode="auto">
              <a:xfrm>
                <a:off x="186" y="101"/>
                <a:ext cx="899" cy="49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61450" name="Rectangle 10"/>
            <p:cNvSpPr>
              <a:spLocks/>
            </p:cNvSpPr>
            <p:nvPr/>
          </p:nvSpPr>
          <p:spPr bwMode="auto">
            <a:xfrm>
              <a:off x="19" y="40"/>
              <a:ext cx="1224" cy="60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rgbClr val="000000"/>
                  </a:solidFill>
                  <a:ea typeface="Gill Sans" charset="0"/>
                  <a:cs typeface="Gill Sans" charset="0"/>
                </a:rPr>
                <a:t>Tier 2 ISP</a:t>
              </a:r>
            </a:p>
            <a:p>
              <a:pPr marL="4287" algn="ctr"/>
              <a:r>
                <a:rPr lang="en-US" dirty="0">
                  <a:solidFill>
                    <a:srgbClr val="000000"/>
                  </a:solidFill>
                  <a:ea typeface="Gill Sans" charset="0"/>
                  <a:cs typeface="Gill Sans" charset="0"/>
                </a:rPr>
                <a:t>B</a:t>
              </a:r>
            </a:p>
          </p:txBody>
        </p:sp>
      </p:grpSp>
      <p:grpSp>
        <p:nvGrpSpPr>
          <p:cNvPr id="8" name="Group 16"/>
          <p:cNvGrpSpPr>
            <a:grpSpLocks/>
          </p:cNvGrpSpPr>
          <p:nvPr/>
        </p:nvGrpSpPr>
        <p:grpSpPr bwMode="auto">
          <a:xfrm>
            <a:off x="880110" y="3280410"/>
            <a:ext cx="2011680" cy="994410"/>
            <a:chOff x="0" y="0"/>
            <a:chExt cx="1408" cy="696"/>
          </a:xfrm>
        </p:grpSpPr>
        <p:grpSp>
          <p:nvGrpSpPr>
            <p:cNvPr id="9" name="Group 17"/>
            <p:cNvGrpSpPr>
              <a:grpSpLocks/>
            </p:cNvGrpSpPr>
            <p:nvPr/>
          </p:nvGrpSpPr>
          <p:grpSpPr bwMode="auto">
            <a:xfrm>
              <a:off x="0" y="0"/>
              <a:ext cx="1408" cy="696"/>
              <a:chOff x="0" y="0"/>
              <a:chExt cx="1408" cy="696"/>
            </a:xfrm>
          </p:grpSpPr>
          <p:sp>
            <p:nvSpPr>
              <p:cNvPr id="61459" name="Rectangle 19"/>
              <p:cNvSpPr>
                <a:spLocks/>
              </p:cNvSpPr>
              <p:nvPr/>
            </p:nvSpPr>
            <p:spPr bwMode="auto">
              <a:xfrm>
                <a:off x="206" y="101"/>
                <a:ext cx="995" cy="49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sp>
            <p:nvSpPr>
              <p:cNvPr id="61458" name="Oval 18"/>
              <p:cNvSpPr>
                <a:spLocks/>
              </p:cNvSpPr>
              <p:nvPr/>
            </p:nvSpPr>
            <p:spPr bwMode="auto">
              <a:xfrm>
                <a:off x="0" y="0"/>
                <a:ext cx="1408" cy="696"/>
              </a:xfrm>
              <a:prstGeom prst="ellipse">
                <a:avLst/>
              </a:prstGeom>
              <a:solidFill>
                <a:srgbClr val="CACE36"/>
              </a:solidFill>
              <a:ln w="25400" cap="flat">
                <a:noFill/>
                <a:round/>
                <a:headEnd type="none" w="med" len="med"/>
                <a:tailEnd type="none" w="med" len="med"/>
              </a:ln>
            </p:spPr>
            <p:txBody>
              <a:bodyPr lIns="0" tIns="0" rIns="0" bIns="0">
                <a:prstTxWarp prst="textNoShape">
                  <a:avLst/>
                </a:prstTxWarp>
              </a:bodyPr>
              <a:lstStyle/>
              <a:p>
                <a:endParaRPr lang="en-US"/>
              </a:p>
            </p:txBody>
          </p:sp>
        </p:grpSp>
        <p:sp>
          <p:nvSpPr>
            <p:cNvPr id="61460" name="Rectangle 20"/>
            <p:cNvSpPr>
              <a:spLocks/>
            </p:cNvSpPr>
            <p:nvPr/>
          </p:nvSpPr>
          <p:spPr bwMode="auto">
            <a:xfrm>
              <a:off x="22" y="40"/>
              <a:ext cx="1353" cy="60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rgbClr val="000000"/>
                  </a:solidFill>
                  <a:ea typeface="Gill Sans" charset="0"/>
                  <a:cs typeface="Gill Sans" charset="0"/>
                </a:rPr>
                <a:t>Tier 2 ISP</a:t>
              </a:r>
            </a:p>
            <a:p>
              <a:pPr marL="4287" algn="ctr"/>
              <a:r>
                <a:rPr lang="en-US" dirty="0">
                  <a:solidFill>
                    <a:srgbClr val="000000"/>
                  </a:solidFill>
                  <a:ea typeface="Gill Sans" charset="0"/>
                  <a:cs typeface="Gill Sans" charset="0"/>
                </a:rPr>
                <a:t>A</a:t>
              </a:r>
            </a:p>
          </p:txBody>
        </p:sp>
      </p:grpSp>
      <p:grpSp>
        <p:nvGrpSpPr>
          <p:cNvPr id="6" name="Group 11"/>
          <p:cNvGrpSpPr>
            <a:grpSpLocks/>
          </p:cNvGrpSpPr>
          <p:nvPr/>
        </p:nvGrpSpPr>
        <p:grpSpPr bwMode="auto">
          <a:xfrm>
            <a:off x="4789170" y="4343400"/>
            <a:ext cx="1668780" cy="1097280"/>
            <a:chOff x="0" y="0"/>
            <a:chExt cx="1168" cy="768"/>
          </a:xfrm>
        </p:grpSpPr>
        <p:grpSp>
          <p:nvGrpSpPr>
            <p:cNvPr id="7" name="Group 12"/>
            <p:cNvGrpSpPr>
              <a:grpSpLocks/>
            </p:cNvGrpSpPr>
            <p:nvPr/>
          </p:nvGrpSpPr>
          <p:grpSpPr bwMode="auto">
            <a:xfrm>
              <a:off x="0" y="0"/>
              <a:ext cx="1168" cy="768"/>
              <a:chOff x="0" y="0"/>
              <a:chExt cx="1168" cy="768"/>
            </a:xfrm>
          </p:grpSpPr>
          <p:sp>
            <p:nvSpPr>
              <p:cNvPr id="61453" name="Oval 13"/>
              <p:cNvSpPr>
                <a:spLocks/>
              </p:cNvSpPr>
              <p:nvPr/>
            </p:nvSpPr>
            <p:spPr bwMode="auto">
              <a:xfrm>
                <a:off x="0" y="0"/>
                <a:ext cx="1168" cy="768"/>
              </a:xfrm>
              <a:prstGeom prst="ellipse">
                <a:avLst/>
              </a:prstGeom>
              <a:solidFill>
                <a:srgbClr val="C2DBDC"/>
              </a:solidFill>
              <a:ln w="25400" cap="flat">
                <a:noFill/>
                <a:round/>
                <a:headEnd type="none" w="med" len="med"/>
                <a:tailEnd type="none" w="med" len="med"/>
              </a:ln>
            </p:spPr>
            <p:txBody>
              <a:bodyPr lIns="0" tIns="0" rIns="0" bIns="0">
                <a:prstTxWarp prst="textNoShape">
                  <a:avLst/>
                </a:prstTxWarp>
              </a:bodyPr>
              <a:lstStyle/>
              <a:p>
                <a:endParaRPr lang="en-US"/>
              </a:p>
            </p:txBody>
          </p:sp>
          <p:sp>
            <p:nvSpPr>
              <p:cNvPr id="61454" name="Rectangle 14"/>
              <p:cNvSpPr>
                <a:spLocks/>
              </p:cNvSpPr>
              <p:nvPr/>
            </p:nvSpPr>
            <p:spPr bwMode="auto">
              <a:xfrm>
                <a:off x="171" y="112"/>
                <a:ext cx="825" cy="543"/>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61455" name="Rectangle 15"/>
            <p:cNvSpPr>
              <a:spLocks/>
            </p:cNvSpPr>
            <p:nvPr/>
          </p:nvSpPr>
          <p:spPr bwMode="auto">
            <a:xfrm>
              <a:off x="85" y="78"/>
              <a:ext cx="992" cy="608"/>
            </a:xfrm>
            <a:prstGeom prst="rect">
              <a:avLst/>
            </a:prstGeom>
            <a:noFill/>
            <a:ln w="12700" cap="flat">
              <a:noFill/>
              <a:miter lim="800000"/>
              <a:headEnd type="none" w="med" len="med"/>
              <a:tailEnd type="none" w="med" len="med"/>
            </a:ln>
          </p:spPr>
          <p:txBody>
            <a:bodyPr lIns="0" tIns="0" rIns="44387" bIns="0" anchor="ctr">
              <a:prstTxWarp prst="textNoShape">
                <a:avLst/>
              </a:prstTxWarp>
            </a:bodyPr>
            <a:lstStyle/>
            <a:p>
              <a:pPr marL="4287" algn="ctr"/>
              <a:r>
                <a:rPr lang="en-US" dirty="0">
                  <a:solidFill>
                    <a:srgbClr val="000000"/>
                  </a:solidFill>
                  <a:ea typeface="Gill Sans" charset="0"/>
                  <a:cs typeface="Gill Sans" charset="0"/>
                </a:rPr>
                <a:t>Content</a:t>
              </a:r>
            </a:p>
            <a:p>
              <a:pPr marL="4287" algn="ctr"/>
              <a:r>
                <a:rPr lang="en-US" dirty="0">
                  <a:solidFill>
                    <a:srgbClr val="000000"/>
                  </a:solidFill>
                  <a:ea typeface="Gill Sans" charset="0"/>
                  <a:cs typeface="Gill Sans" charset="0"/>
                </a:rPr>
                <a:t>Provider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8"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Peering Simulation Game</a:t>
            </a:r>
            <a:endParaRPr lang="en-US" dirty="0"/>
          </a:p>
        </p:txBody>
      </p:sp>
      <p:sp>
        <p:nvSpPr>
          <p:cNvPr id="5" name="Subtitle 4"/>
          <p:cNvSpPr>
            <a:spLocks noGrp="1"/>
          </p:cNvSpPr>
          <p:nvPr>
            <p:ph type="subTitle" idx="1"/>
          </p:nvPr>
        </p:nvSpPr>
        <p:spPr/>
        <p:txBody>
          <a:bodyPr/>
          <a:lstStyle/>
          <a:p>
            <a:r>
              <a:rPr lang="en-US" dirty="0" smtClean="0"/>
              <a:t>Let’s exercise these definitions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04800"/>
            <a:ext cx="7772400" cy="685800"/>
          </a:xfrm>
        </p:spPr>
        <p:txBody>
          <a:bodyPr/>
          <a:lstStyle/>
          <a:p>
            <a:r>
              <a:rPr lang="en-US"/>
              <a:t>The Players</a:t>
            </a:r>
          </a:p>
        </p:txBody>
      </p:sp>
      <p:sp>
        <p:nvSpPr>
          <p:cNvPr id="55299" name="Rectangle 3"/>
          <p:cNvSpPr>
            <a:spLocks noGrp="1" noChangeArrowheads="1"/>
          </p:cNvSpPr>
          <p:nvPr>
            <p:ph type="body" idx="1"/>
          </p:nvPr>
        </p:nvSpPr>
        <p:spPr>
          <a:xfrm>
            <a:off x="762000" y="1219200"/>
            <a:ext cx="7772400" cy="4114800"/>
          </a:xfrm>
        </p:spPr>
        <p:txBody>
          <a:bodyPr/>
          <a:lstStyle/>
          <a:p>
            <a:pPr>
              <a:lnSpc>
                <a:spcPct val="90000"/>
              </a:lnSpc>
            </a:pPr>
            <a:r>
              <a:rPr lang="en-US" sz="2800"/>
              <a:t>Internet Service Provider A</a:t>
            </a:r>
          </a:p>
          <a:p>
            <a:pPr lvl="1">
              <a:lnSpc>
                <a:spcPct val="90000"/>
              </a:lnSpc>
            </a:pPr>
            <a:r>
              <a:rPr lang="en-US" sz="2400"/>
              <a:t>Peering Coordinator </a:t>
            </a:r>
          </a:p>
          <a:p>
            <a:pPr>
              <a:lnSpc>
                <a:spcPct val="90000"/>
              </a:lnSpc>
            </a:pPr>
            <a:r>
              <a:rPr lang="en-US" sz="2800"/>
              <a:t>Internet Service Provider B</a:t>
            </a:r>
          </a:p>
          <a:p>
            <a:pPr lvl="1">
              <a:lnSpc>
                <a:spcPct val="90000"/>
              </a:lnSpc>
            </a:pPr>
            <a:r>
              <a:rPr lang="en-US" sz="2400"/>
              <a:t>Peering Coordinator</a:t>
            </a:r>
          </a:p>
          <a:p>
            <a:pPr>
              <a:lnSpc>
                <a:spcPct val="90000"/>
              </a:lnSpc>
            </a:pPr>
            <a:r>
              <a:rPr lang="en-US" sz="2800"/>
              <a:t>Internet Service Provider C</a:t>
            </a:r>
          </a:p>
          <a:p>
            <a:pPr lvl="1">
              <a:lnSpc>
                <a:spcPct val="90000"/>
              </a:lnSpc>
            </a:pPr>
            <a:r>
              <a:rPr lang="en-US" sz="2400"/>
              <a:t>Peering Coordinator </a:t>
            </a:r>
          </a:p>
          <a:p>
            <a:pPr>
              <a:lnSpc>
                <a:spcPct val="90000"/>
              </a:lnSpc>
            </a:pPr>
            <a:r>
              <a:rPr lang="en-US" sz="2800"/>
              <a:t>Internet Service Provider D</a:t>
            </a:r>
          </a:p>
          <a:p>
            <a:pPr lvl="1">
              <a:lnSpc>
                <a:spcPct val="90000"/>
              </a:lnSpc>
            </a:pPr>
            <a:r>
              <a:rPr lang="en-US" sz="2400"/>
              <a:t>Peering Coordinator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wbn-w-John-Crain.jpg"/>
          <p:cNvPicPr>
            <a:picLocks noChangeAspect="1"/>
          </p:cNvPicPr>
          <p:nvPr/>
        </p:nvPicPr>
        <p:blipFill>
          <a:blip r:embed="rId3"/>
          <a:stretch>
            <a:fillRect/>
          </a:stretch>
        </p:blipFill>
        <p:spPr>
          <a:xfrm>
            <a:off x="6400800" y="133350"/>
            <a:ext cx="2667000" cy="2000250"/>
          </a:xfrm>
          <a:prstGeom prst="rect">
            <a:avLst/>
          </a:prstGeom>
        </p:spPr>
      </p:pic>
      <p:sp>
        <p:nvSpPr>
          <p:cNvPr id="2" name="Title 1"/>
          <p:cNvSpPr>
            <a:spLocks noGrp="1"/>
          </p:cNvSpPr>
          <p:nvPr>
            <p:ph type="title"/>
          </p:nvPr>
        </p:nvSpPr>
        <p:spPr/>
        <p:txBody>
          <a:bodyPr/>
          <a:lstStyle/>
          <a:p>
            <a:r>
              <a:rPr lang="en-US" dirty="0" smtClean="0"/>
              <a:t>Background</a:t>
            </a:r>
            <a:endParaRPr lang="en-US" dirty="0"/>
          </a:p>
        </p:txBody>
      </p:sp>
      <p:pic>
        <p:nvPicPr>
          <p:cNvPr id="6" name="TimeLine.png" descr="/Applications/MAMP/htdocs/peering/Consulting/wbn/img/TimeLine.png"/>
          <p:cNvPicPr>
            <a:picLocks noGrp="1" noChangeAspect="1"/>
          </p:cNvPicPr>
          <p:nvPr>
            <p:ph idx="1"/>
          </p:nvPr>
        </p:nvPicPr>
        <p:blipFill>
          <a:blip r:embed="rId4" r:link="rId5"/>
          <a:srcRect t="-18221" b="-18221"/>
          <a:stretch>
            <a:fillRect/>
          </a:stretch>
        </p:blipFill>
        <p:spPr>
          <a:xfrm>
            <a:off x="0" y="1255059"/>
            <a:ext cx="9144000" cy="4840941"/>
          </a:xfrm>
        </p:spPr>
      </p:pic>
      <p:sp>
        <p:nvSpPr>
          <p:cNvPr id="7" name="TextBox 6"/>
          <p:cNvSpPr txBox="1"/>
          <p:nvPr/>
        </p:nvSpPr>
        <p:spPr>
          <a:xfrm>
            <a:off x="0" y="5943600"/>
            <a:ext cx="3198311" cy="830997"/>
          </a:xfrm>
          <a:prstGeom prst="rect">
            <a:avLst/>
          </a:prstGeom>
          <a:noFill/>
        </p:spPr>
        <p:txBody>
          <a:bodyPr wrap="none" rtlCol="0">
            <a:spAutoFit/>
          </a:bodyPr>
          <a:lstStyle/>
          <a:p>
            <a:r>
              <a:rPr lang="en-US" dirty="0" smtClean="0"/>
              <a:t>1987 – building</a:t>
            </a:r>
          </a:p>
          <a:p>
            <a:r>
              <a:rPr lang="en-US" dirty="0" smtClean="0"/>
              <a:t>Internet Ops community</a:t>
            </a:r>
            <a:endParaRPr lang="en-US" dirty="0"/>
          </a:p>
        </p:txBody>
      </p:sp>
      <p:sp>
        <p:nvSpPr>
          <p:cNvPr id="8" name="TextBox 7"/>
          <p:cNvSpPr txBox="1"/>
          <p:nvPr/>
        </p:nvSpPr>
        <p:spPr>
          <a:xfrm>
            <a:off x="3733800" y="6027003"/>
            <a:ext cx="2654393" cy="830997"/>
          </a:xfrm>
          <a:prstGeom prst="rect">
            <a:avLst/>
          </a:prstGeom>
          <a:noFill/>
        </p:spPr>
        <p:txBody>
          <a:bodyPr wrap="none" rtlCol="0">
            <a:spAutoFit/>
          </a:bodyPr>
          <a:lstStyle/>
          <a:p>
            <a:r>
              <a:rPr lang="en-US" dirty="0" smtClean="0"/>
              <a:t>1998 – building</a:t>
            </a:r>
          </a:p>
          <a:p>
            <a:r>
              <a:rPr lang="en-US" dirty="0" smtClean="0"/>
              <a:t>Peering Intelligence</a:t>
            </a:r>
            <a:endParaRPr lang="en-US" dirty="0"/>
          </a:p>
        </p:txBody>
      </p:sp>
      <p:sp>
        <p:nvSpPr>
          <p:cNvPr id="9" name="TextBox 8"/>
          <p:cNvSpPr txBox="1"/>
          <p:nvPr/>
        </p:nvSpPr>
        <p:spPr>
          <a:xfrm>
            <a:off x="6676708" y="6027003"/>
            <a:ext cx="2467292" cy="830997"/>
          </a:xfrm>
          <a:prstGeom prst="rect">
            <a:avLst/>
          </a:prstGeom>
          <a:noFill/>
        </p:spPr>
        <p:txBody>
          <a:bodyPr wrap="none" rtlCol="0">
            <a:spAutoFit/>
          </a:bodyPr>
          <a:lstStyle/>
          <a:p>
            <a:r>
              <a:rPr lang="en-US" dirty="0" smtClean="0"/>
              <a:t>2008 – consulting,</a:t>
            </a:r>
          </a:p>
          <a:p>
            <a:r>
              <a:rPr lang="en-US" dirty="0" smtClean="0"/>
              <a:t>education</a:t>
            </a:r>
            <a:endParaRPr lang="en-US" dirty="0"/>
          </a:p>
        </p:txBody>
      </p:sp>
      <p:pic>
        <p:nvPicPr>
          <p:cNvPr id="10" name="Picture 9" descr="wbn.jpg"/>
          <p:cNvPicPr>
            <a:picLocks noChangeAspect="1"/>
          </p:cNvPicPr>
          <p:nvPr/>
        </p:nvPicPr>
        <p:blipFill>
          <a:blip r:embed="rId6"/>
          <a:stretch>
            <a:fillRect/>
          </a:stretch>
        </p:blipFill>
        <p:spPr>
          <a:xfrm>
            <a:off x="228600" y="228600"/>
            <a:ext cx="95758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3 Helpers</a:t>
            </a:r>
          </a:p>
        </p:txBody>
      </p:sp>
      <p:sp>
        <p:nvSpPr>
          <p:cNvPr id="56323" name="Rectangle 3"/>
          <p:cNvSpPr>
            <a:spLocks noGrp="1" noChangeArrowheads="1"/>
          </p:cNvSpPr>
          <p:nvPr>
            <p:ph type="body" idx="1"/>
          </p:nvPr>
        </p:nvSpPr>
        <p:spPr/>
        <p:txBody>
          <a:bodyPr/>
          <a:lstStyle/>
          <a:p>
            <a:pPr>
              <a:buFontTx/>
              <a:buNone/>
            </a:pPr>
            <a:endParaRPr lang="en-US"/>
          </a:p>
          <a:p>
            <a:r>
              <a:rPr lang="en-US"/>
              <a:t>Transit Provider X: </a:t>
            </a:r>
          </a:p>
          <a:p>
            <a:r>
              <a:rPr lang="en-US"/>
              <a:t>Transit Provider Y: </a:t>
            </a:r>
          </a:p>
          <a:p>
            <a:r>
              <a:rPr lang="en-US"/>
              <a:t>Exchange Point Operator: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descr="10%"/>
          <p:cNvSpPr>
            <a:spLocks noChangeArrowheads="1"/>
          </p:cNvSpPr>
          <p:nvPr/>
        </p:nvSpPr>
        <p:spPr bwMode="auto">
          <a:xfrm>
            <a:off x="0" y="3429000"/>
            <a:ext cx="9144000" cy="3200400"/>
          </a:xfrm>
          <a:prstGeom prst="rect">
            <a:avLst/>
          </a:prstGeom>
          <a:pattFill prst="pct10">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17411" name="Rectangle 3" descr="Small grid"/>
          <p:cNvSpPr>
            <a:spLocks noChangeArrowheads="1"/>
          </p:cNvSpPr>
          <p:nvPr/>
        </p:nvSpPr>
        <p:spPr bwMode="auto">
          <a:xfrm>
            <a:off x="0" y="0"/>
            <a:ext cx="9144000" cy="3200400"/>
          </a:xfrm>
          <a:prstGeom prst="rect">
            <a:avLst/>
          </a:prstGeom>
          <a:pattFill prst="smGrid">
            <a:fgClr>
              <a:srgbClr val="FF99FF"/>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grpSp>
        <p:nvGrpSpPr>
          <p:cNvPr id="17412" name="Group 4"/>
          <p:cNvGrpSpPr>
            <a:grpSpLocks/>
          </p:cNvGrpSpPr>
          <p:nvPr/>
        </p:nvGrpSpPr>
        <p:grpSpPr bwMode="auto">
          <a:xfrm>
            <a:off x="838200" y="685800"/>
            <a:ext cx="7543800" cy="5334000"/>
            <a:chOff x="528" y="432"/>
            <a:chExt cx="4752" cy="3360"/>
          </a:xfrm>
        </p:grpSpPr>
        <p:sp>
          <p:nvSpPr>
            <p:cNvPr id="17413" name="Rectangle 5"/>
            <p:cNvSpPr>
              <a:spLocks noChangeArrowheads="1"/>
            </p:cNvSpPr>
            <p:nvPr/>
          </p:nvSpPr>
          <p:spPr bwMode="auto">
            <a:xfrm>
              <a:off x="528" y="432"/>
              <a:ext cx="4752" cy="33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7414" name="Line 6"/>
            <p:cNvSpPr>
              <a:spLocks noChangeShapeType="1"/>
            </p:cNvSpPr>
            <p:nvPr/>
          </p:nvSpPr>
          <p:spPr bwMode="auto">
            <a:xfrm>
              <a:off x="528" y="76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15" name="Line 7"/>
            <p:cNvSpPr>
              <a:spLocks noChangeShapeType="1"/>
            </p:cNvSpPr>
            <p:nvPr/>
          </p:nvSpPr>
          <p:spPr bwMode="auto">
            <a:xfrm>
              <a:off x="528" y="110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16" name="Line 8"/>
            <p:cNvSpPr>
              <a:spLocks noChangeShapeType="1"/>
            </p:cNvSpPr>
            <p:nvPr/>
          </p:nvSpPr>
          <p:spPr bwMode="auto">
            <a:xfrm>
              <a:off x="528" y="144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17" name="Line 9"/>
            <p:cNvSpPr>
              <a:spLocks noChangeShapeType="1"/>
            </p:cNvSpPr>
            <p:nvPr/>
          </p:nvSpPr>
          <p:spPr bwMode="auto">
            <a:xfrm>
              <a:off x="528" y="177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18" name="Line 10"/>
            <p:cNvSpPr>
              <a:spLocks noChangeShapeType="1"/>
            </p:cNvSpPr>
            <p:nvPr/>
          </p:nvSpPr>
          <p:spPr bwMode="auto">
            <a:xfrm>
              <a:off x="528" y="2112"/>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19" name="Line 11"/>
            <p:cNvSpPr>
              <a:spLocks noChangeShapeType="1"/>
            </p:cNvSpPr>
            <p:nvPr/>
          </p:nvSpPr>
          <p:spPr bwMode="auto">
            <a:xfrm>
              <a:off x="528" y="244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0" name="Line 12"/>
            <p:cNvSpPr>
              <a:spLocks noChangeShapeType="1"/>
            </p:cNvSpPr>
            <p:nvPr/>
          </p:nvSpPr>
          <p:spPr bwMode="auto">
            <a:xfrm>
              <a:off x="528" y="278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1" name="Line 13"/>
            <p:cNvSpPr>
              <a:spLocks noChangeShapeType="1"/>
            </p:cNvSpPr>
            <p:nvPr/>
          </p:nvSpPr>
          <p:spPr bwMode="auto">
            <a:xfrm>
              <a:off x="528" y="312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2" name="Line 14"/>
            <p:cNvSpPr>
              <a:spLocks noChangeShapeType="1"/>
            </p:cNvSpPr>
            <p:nvPr/>
          </p:nvSpPr>
          <p:spPr bwMode="auto">
            <a:xfrm>
              <a:off x="528" y="345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3" name="Line 15"/>
            <p:cNvSpPr>
              <a:spLocks noChangeShapeType="1"/>
            </p:cNvSpPr>
            <p:nvPr/>
          </p:nvSpPr>
          <p:spPr bwMode="auto">
            <a:xfrm>
              <a:off x="96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4" name="Line 16"/>
            <p:cNvSpPr>
              <a:spLocks noChangeShapeType="1"/>
            </p:cNvSpPr>
            <p:nvPr/>
          </p:nvSpPr>
          <p:spPr bwMode="auto">
            <a:xfrm>
              <a:off x="139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5" name="Line 17"/>
            <p:cNvSpPr>
              <a:spLocks noChangeShapeType="1"/>
            </p:cNvSpPr>
            <p:nvPr/>
          </p:nvSpPr>
          <p:spPr bwMode="auto">
            <a:xfrm>
              <a:off x="182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6" name="Line 18"/>
            <p:cNvSpPr>
              <a:spLocks noChangeShapeType="1"/>
            </p:cNvSpPr>
            <p:nvPr/>
          </p:nvSpPr>
          <p:spPr bwMode="auto">
            <a:xfrm>
              <a:off x="225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7" name="Line 19"/>
            <p:cNvSpPr>
              <a:spLocks noChangeShapeType="1"/>
            </p:cNvSpPr>
            <p:nvPr/>
          </p:nvSpPr>
          <p:spPr bwMode="auto">
            <a:xfrm>
              <a:off x="268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8" name="Line 20"/>
            <p:cNvSpPr>
              <a:spLocks noChangeShapeType="1"/>
            </p:cNvSpPr>
            <p:nvPr/>
          </p:nvSpPr>
          <p:spPr bwMode="auto">
            <a:xfrm>
              <a:off x="312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29" name="Line 21"/>
            <p:cNvSpPr>
              <a:spLocks noChangeShapeType="1"/>
            </p:cNvSpPr>
            <p:nvPr/>
          </p:nvSpPr>
          <p:spPr bwMode="auto">
            <a:xfrm>
              <a:off x="355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30" name="Line 22"/>
            <p:cNvSpPr>
              <a:spLocks noChangeShapeType="1"/>
            </p:cNvSpPr>
            <p:nvPr/>
          </p:nvSpPr>
          <p:spPr bwMode="auto">
            <a:xfrm>
              <a:off x="398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31" name="Line 23"/>
            <p:cNvSpPr>
              <a:spLocks noChangeShapeType="1"/>
            </p:cNvSpPr>
            <p:nvPr/>
          </p:nvSpPr>
          <p:spPr bwMode="auto">
            <a:xfrm>
              <a:off x="441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32" name="Line 24"/>
            <p:cNvSpPr>
              <a:spLocks noChangeShapeType="1"/>
            </p:cNvSpPr>
            <p:nvPr/>
          </p:nvSpPr>
          <p:spPr bwMode="auto">
            <a:xfrm>
              <a:off x="484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33" name="Line 25"/>
            <p:cNvSpPr>
              <a:spLocks noChangeShapeType="1"/>
            </p:cNvSpPr>
            <p:nvPr/>
          </p:nvSpPr>
          <p:spPr bwMode="auto">
            <a:xfrm>
              <a:off x="528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34" name="Text Box 26"/>
            <p:cNvSpPr txBox="1">
              <a:spLocks noChangeArrowheads="1"/>
            </p:cNvSpPr>
            <p:nvPr/>
          </p:nvSpPr>
          <p:spPr bwMode="auto">
            <a:xfrm>
              <a:off x="624" y="480"/>
              <a:ext cx="255" cy="288"/>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17435" name="Text Box 27"/>
            <p:cNvSpPr txBox="1">
              <a:spLocks noChangeArrowheads="1"/>
            </p:cNvSpPr>
            <p:nvPr/>
          </p:nvSpPr>
          <p:spPr bwMode="auto">
            <a:xfrm>
              <a:off x="624" y="3504"/>
              <a:ext cx="244" cy="288"/>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17436" name="Text Box 28"/>
            <p:cNvSpPr txBox="1">
              <a:spLocks noChangeArrowheads="1"/>
            </p:cNvSpPr>
            <p:nvPr/>
          </p:nvSpPr>
          <p:spPr bwMode="auto">
            <a:xfrm>
              <a:off x="4944" y="480"/>
              <a:ext cx="244" cy="288"/>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17437" name="Text Box 29"/>
            <p:cNvSpPr txBox="1">
              <a:spLocks noChangeArrowheads="1"/>
            </p:cNvSpPr>
            <p:nvPr/>
          </p:nvSpPr>
          <p:spPr bwMode="auto">
            <a:xfrm>
              <a:off x="4944" y="3504"/>
              <a:ext cx="255" cy="288"/>
            </a:xfrm>
            <a:prstGeom prst="rect">
              <a:avLst/>
            </a:prstGeom>
            <a:noFill/>
            <a:ln w="9525">
              <a:noFill/>
              <a:miter lim="800000"/>
              <a:headEnd/>
              <a:tailEnd/>
            </a:ln>
            <a:effectLst/>
          </p:spPr>
          <p:txBody>
            <a:bodyPr wrap="none">
              <a:prstTxWarp prst="textNoShape">
                <a:avLst/>
              </a:prstTxWarp>
              <a:spAutoFit/>
            </a:bodyPr>
            <a:lstStyle/>
            <a:p>
              <a:r>
                <a:rPr lang="en-US"/>
                <a:t>D</a:t>
              </a:r>
            </a:p>
          </p:txBody>
        </p:sp>
      </p:grpSp>
      <p:sp>
        <p:nvSpPr>
          <p:cNvPr id="17438" name="Text Box 30"/>
          <p:cNvSpPr txBox="1">
            <a:spLocks noChangeArrowheads="1"/>
          </p:cNvSpPr>
          <p:nvPr/>
        </p:nvSpPr>
        <p:spPr bwMode="auto">
          <a:xfrm>
            <a:off x="60325" y="412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X</a:t>
            </a:r>
          </a:p>
        </p:txBody>
      </p:sp>
      <p:sp>
        <p:nvSpPr>
          <p:cNvPr id="17439" name="Text Box 31"/>
          <p:cNvSpPr txBox="1">
            <a:spLocks noChangeArrowheads="1"/>
          </p:cNvSpPr>
          <p:nvPr/>
        </p:nvSpPr>
        <p:spPr bwMode="auto">
          <a:xfrm>
            <a:off x="60325" y="60610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Y</a:t>
            </a:r>
          </a:p>
        </p:txBody>
      </p:sp>
      <p:sp>
        <p:nvSpPr>
          <p:cNvPr id="17440" name="AutoShape 32"/>
          <p:cNvSpPr>
            <a:spLocks noChangeArrowheads="1"/>
          </p:cNvSpPr>
          <p:nvPr/>
        </p:nvSpPr>
        <p:spPr bwMode="auto">
          <a:xfrm>
            <a:off x="12192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IXW</a:t>
            </a:r>
          </a:p>
        </p:txBody>
      </p:sp>
      <p:sp>
        <p:nvSpPr>
          <p:cNvPr id="17441" name="AutoShape 33"/>
          <p:cNvSpPr>
            <a:spLocks noChangeArrowheads="1"/>
          </p:cNvSpPr>
          <p:nvPr/>
        </p:nvSpPr>
        <p:spPr bwMode="auto">
          <a:xfrm>
            <a:off x="73914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IXE</a:t>
            </a:r>
          </a:p>
        </p:txBody>
      </p:sp>
      <p:sp>
        <p:nvSpPr>
          <p:cNvPr id="17442" name="AutoShape 34"/>
          <p:cNvSpPr>
            <a:spLocks noChangeArrowheads="1"/>
          </p:cNvSpPr>
          <p:nvPr/>
        </p:nvSpPr>
        <p:spPr bwMode="auto">
          <a:xfrm>
            <a:off x="3962400" y="9144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IXN</a:t>
            </a:r>
          </a:p>
        </p:txBody>
      </p:sp>
      <p:sp>
        <p:nvSpPr>
          <p:cNvPr id="17443" name="AutoShape 35"/>
          <p:cNvSpPr>
            <a:spLocks noChangeArrowheads="1"/>
          </p:cNvSpPr>
          <p:nvPr/>
        </p:nvSpPr>
        <p:spPr bwMode="auto">
          <a:xfrm>
            <a:off x="4648200" y="51816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IXS</a:t>
            </a:r>
          </a:p>
        </p:txBody>
      </p:sp>
      <p:sp>
        <p:nvSpPr>
          <p:cNvPr id="17444" name="Text Box 36"/>
          <p:cNvSpPr txBox="1">
            <a:spLocks noChangeArrowheads="1"/>
          </p:cNvSpPr>
          <p:nvPr/>
        </p:nvSpPr>
        <p:spPr bwMode="auto">
          <a:xfrm>
            <a:off x="914400" y="35052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7445" name="Text Box 37"/>
          <p:cNvSpPr txBox="1">
            <a:spLocks noChangeArrowheads="1"/>
          </p:cNvSpPr>
          <p:nvPr/>
        </p:nvSpPr>
        <p:spPr bwMode="auto">
          <a:xfrm>
            <a:off x="7924800" y="34290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7446" name="Text Box 38"/>
          <p:cNvSpPr txBox="1">
            <a:spLocks noChangeArrowheads="1"/>
          </p:cNvSpPr>
          <p:nvPr/>
        </p:nvSpPr>
        <p:spPr bwMode="auto">
          <a:xfrm>
            <a:off x="79248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7447" name="Text Box 39"/>
          <p:cNvSpPr txBox="1">
            <a:spLocks noChangeArrowheads="1"/>
          </p:cNvSpPr>
          <p:nvPr/>
        </p:nvSpPr>
        <p:spPr bwMode="auto">
          <a:xfrm>
            <a:off x="8382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7448" name="Rectangle 40"/>
          <p:cNvSpPr>
            <a:spLocks noChangeArrowheads="1"/>
          </p:cNvSpPr>
          <p:nvPr/>
        </p:nvSpPr>
        <p:spPr bwMode="auto">
          <a:xfrm>
            <a:off x="7620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17449" name="Rectangle 41"/>
          <p:cNvSpPr>
            <a:spLocks noChangeArrowheads="1"/>
          </p:cNvSpPr>
          <p:nvPr/>
        </p:nvSpPr>
        <p:spPr bwMode="auto">
          <a:xfrm>
            <a:off x="762000" y="3505200"/>
            <a:ext cx="7620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17450" name="Rectangle 42"/>
          <p:cNvSpPr>
            <a:spLocks noChangeArrowheads="1"/>
          </p:cNvSpPr>
          <p:nvPr/>
        </p:nvSpPr>
        <p:spPr bwMode="auto">
          <a:xfrm>
            <a:off x="7924800" y="3429000"/>
            <a:ext cx="6096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17451" name="Rectangle 43"/>
          <p:cNvSpPr>
            <a:spLocks noChangeArrowheads="1"/>
          </p:cNvSpPr>
          <p:nvPr/>
        </p:nvSpPr>
        <p:spPr bwMode="auto">
          <a:xfrm>
            <a:off x="78486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17452" name="Rectangle 44"/>
          <p:cNvSpPr>
            <a:spLocks noGrp="1" noChangeArrowheads="1"/>
          </p:cNvSpPr>
          <p:nvPr>
            <p:ph type="title"/>
          </p:nvPr>
        </p:nvSpPr>
        <p:spPr>
          <a:xfrm>
            <a:off x="2590800" y="0"/>
            <a:ext cx="5105400" cy="838200"/>
          </a:xfrm>
        </p:spPr>
        <p:txBody>
          <a:bodyPr/>
          <a:lstStyle/>
          <a:p>
            <a:r>
              <a:rPr lang="en-US"/>
              <a:t>The Peering Game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914400"/>
            <a:ext cx="9144000" cy="5943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20482" name="Rectangle 2"/>
          <p:cNvSpPr>
            <a:spLocks noGrp="1" noChangeArrowheads="1"/>
          </p:cNvSpPr>
          <p:nvPr>
            <p:ph type="title"/>
          </p:nvPr>
        </p:nvSpPr>
        <p:spPr>
          <a:xfrm>
            <a:off x="304800" y="0"/>
            <a:ext cx="8686800" cy="1143000"/>
          </a:xfrm>
        </p:spPr>
        <p:txBody>
          <a:bodyPr/>
          <a:lstStyle/>
          <a:p>
            <a:r>
              <a:rPr lang="en-US"/>
              <a:t>3 Rules </a:t>
            </a:r>
          </a:p>
        </p:txBody>
      </p:sp>
      <p:sp>
        <p:nvSpPr>
          <p:cNvPr id="20483" name="Rectangle 3"/>
          <p:cNvSpPr>
            <a:spLocks noGrp="1" noChangeArrowheads="1"/>
          </p:cNvSpPr>
          <p:nvPr>
            <p:ph type="body" idx="1"/>
          </p:nvPr>
        </p:nvSpPr>
        <p:spPr>
          <a:xfrm>
            <a:off x="304800" y="990600"/>
            <a:ext cx="8610600" cy="3546475"/>
          </a:xfrm>
        </p:spPr>
        <p:txBody>
          <a:bodyPr/>
          <a:lstStyle/>
          <a:p>
            <a:pPr marL="533400" indent="-533400">
              <a:lnSpc>
                <a:spcPct val="90000"/>
              </a:lnSpc>
              <a:buFontTx/>
              <a:buAutoNum type="arabicPeriod"/>
            </a:pPr>
            <a:r>
              <a:rPr lang="en-US" sz="2800"/>
              <a:t>Goal: </a:t>
            </a:r>
            <a:r>
              <a:rPr lang="en-US" sz="2800" b="1"/>
              <a:t>Maximize bank holdings.</a:t>
            </a:r>
            <a:r>
              <a:rPr lang="en-US" sz="2800"/>
              <a:t> Make money by acquiring customers and reduce transit costs by peering</a:t>
            </a:r>
          </a:p>
          <a:p>
            <a:pPr marL="533400" indent="-533400">
              <a:lnSpc>
                <a:spcPct val="90000"/>
              </a:lnSpc>
              <a:buFontTx/>
              <a:buAutoNum type="arabicPeriod"/>
            </a:pPr>
            <a:r>
              <a:rPr lang="en-US" sz="2800"/>
              <a:t>Play: Roll the dice and expand your network by selecting that many adjacent “squares” of customers</a:t>
            </a:r>
          </a:p>
          <a:p>
            <a:pPr marL="533400" indent="-533400">
              <a:lnSpc>
                <a:spcPct val="90000"/>
              </a:lnSpc>
              <a:buFontTx/>
              <a:buNone/>
            </a:pPr>
            <a:r>
              <a:rPr lang="en-US" sz="2800">
                <a:solidFill>
                  <a:schemeClr val="bg1"/>
                </a:solidFill>
              </a:rPr>
              <a:t>Gain transit revenue of $2000</a:t>
            </a:r>
            <a:r>
              <a:rPr lang="en-US" sz="2800"/>
              <a:t> for each customer square you own</a:t>
            </a:r>
          </a:p>
          <a:p>
            <a:pPr marL="533400" indent="-533400">
              <a:lnSpc>
                <a:spcPct val="90000"/>
              </a:lnSpc>
              <a:buFontTx/>
              <a:buNone/>
            </a:pPr>
            <a:r>
              <a:rPr lang="en-US" sz="2800">
                <a:solidFill>
                  <a:schemeClr val="bg1"/>
                </a:solidFill>
              </a:rPr>
              <a:t>Pay transit fees of $1000</a:t>
            </a:r>
            <a:r>
              <a:rPr lang="en-US" sz="2800"/>
              <a:t> for each square of traffic that </a:t>
            </a:r>
            <a:r>
              <a:rPr lang="en-US" sz="2800" b="1"/>
              <a:t>other</a:t>
            </a:r>
            <a:r>
              <a:rPr lang="en-US" sz="2800"/>
              <a:t> ISPs own</a:t>
            </a:r>
          </a:p>
          <a:p>
            <a:pPr marL="533400" indent="-533400">
              <a:lnSpc>
                <a:spcPct val="90000"/>
              </a:lnSpc>
              <a:buFontTx/>
              <a:buNone/>
            </a:pPr>
            <a:r>
              <a:rPr lang="en-US" sz="2800"/>
              <a:t>3.  If at Exchange Point, two ISPs can </a:t>
            </a:r>
            <a:r>
              <a:rPr lang="en-US" sz="2800" b="1"/>
              <a:t>negotiate peering</a:t>
            </a:r>
            <a:r>
              <a:rPr lang="en-US" sz="2800"/>
              <a:t>: </a:t>
            </a:r>
          </a:p>
          <a:p>
            <a:pPr marL="914400" lvl="1" indent="-515938">
              <a:lnSpc>
                <a:spcPct val="90000"/>
              </a:lnSpc>
            </a:pPr>
            <a:r>
              <a:rPr lang="en-US" sz="2400"/>
              <a:t>$2000 recurring cost and loss of 2 turns, ISPs negotiates who covers the costs of peering</a:t>
            </a:r>
          </a:p>
          <a:p>
            <a:pPr marL="914400" lvl="1" indent="-515938">
              <a:lnSpc>
                <a:spcPct val="90000"/>
              </a:lnSpc>
            </a:pPr>
            <a:r>
              <a:rPr lang="en-US" sz="2400"/>
              <a:t>Peering ISPs do not have to pay transit for each others squares starting the next turn</a:t>
            </a:r>
          </a:p>
        </p:txBody>
      </p:sp>
      <p:sp>
        <p:nvSpPr>
          <p:cNvPr id="20486" name="Text Box 6"/>
          <p:cNvSpPr txBox="1">
            <a:spLocks noChangeArrowheads="1"/>
          </p:cNvSpPr>
          <p:nvPr/>
        </p:nvSpPr>
        <p:spPr bwMode="auto">
          <a:xfrm>
            <a:off x="7467600" y="6400800"/>
            <a:ext cx="1196975"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Quick round…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descr="10%"/>
          <p:cNvSpPr>
            <a:spLocks noChangeArrowheads="1"/>
          </p:cNvSpPr>
          <p:nvPr/>
        </p:nvSpPr>
        <p:spPr bwMode="auto">
          <a:xfrm>
            <a:off x="0" y="3429000"/>
            <a:ext cx="9144000" cy="3200400"/>
          </a:xfrm>
          <a:prstGeom prst="rect">
            <a:avLst/>
          </a:prstGeom>
          <a:pattFill prst="pct10">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22531" name="Rectangle 3" descr="Small grid"/>
          <p:cNvSpPr>
            <a:spLocks noChangeArrowheads="1"/>
          </p:cNvSpPr>
          <p:nvPr/>
        </p:nvSpPr>
        <p:spPr bwMode="auto">
          <a:xfrm>
            <a:off x="0" y="0"/>
            <a:ext cx="9144000" cy="3200400"/>
          </a:xfrm>
          <a:prstGeom prst="rect">
            <a:avLst/>
          </a:prstGeom>
          <a:pattFill prst="smGrid">
            <a:fgClr>
              <a:srgbClr val="FF99FF"/>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grpSp>
        <p:nvGrpSpPr>
          <p:cNvPr id="22532" name="Group 4"/>
          <p:cNvGrpSpPr>
            <a:grpSpLocks/>
          </p:cNvGrpSpPr>
          <p:nvPr/>
        </p:nvGrpSpPr>
        <p:grpSpPr bwMode="auto">
          <a:xfrm>
            <a:off x="838200" y="685800"/>
            <a:ext cx="7543800" cy="5334000"/>
            <a:chOff x="528" y="432"/>
            <a:chExt cx="4752" cy="3360"/>
          </a:xfrm>
        </p:grpSpPr>
        <p:sp>
          <p:nvSpPr>
            <p:cNvPr id="22533" name="Rectangle 5"/>
            <p:cNvSpPr>
              <a:spLocks noChangeArrowheads="1"/>
            </p:cNvSpPr>
            <p:nvPr/>
          </p:nvSpPr>
          <p:spPr bwMode="auto">
            <a:xfrm>
              <a:off x="528" y="432"/>
              <a:ext cx="4752" cy="33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534" name="Line 6"/>
            <p:cNvSpPr>
              <a:spLocks noChangeShapeType="1"/>
            </p:cNvSpPr>
            <p:nvPr/>
          </p:nvSpPr>
          <p:spPr bwMode="auto">
            <a:xfrm>
              <a:off x="528" y="76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35" name="Line 7"/>
            <p:cNvSpPr>
              <a:spLocks noChangeShapeType="1"/>
            </p:cNvSpPr>
            <p:nvPr/>
          </p:nvSpPr>
          <p:spPr bwMode="auto">
            <a:xfrm>
              <a:off x="528" y="110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36" name="Line 8"/>
            <p:cNvSpPr>
              <a:spLocks noChangeShapeType="1"/>
            </p:cNvSpPr>
            <p:nvPr/>
          </p:nvSpPr>
          <p:spPr bwMode="auto">
            <a:xfrm>
              <a:off x="528" y="144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37" name="Line 9"/>
            <p:cNvSpPr>
              <a:spLocks noChangeShapeType="1"/>
            </p:cNvSpPr>
            <p:nvPr/>
          </p:nvSpPr>
          <p:spPr bwMode="auto">
            <a:xfrm>
              <a:off x="528" y="177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38" name="Line 10"/>
            <p:cNvSpPr>
              <a:spLocks noChangeShapeType="1"/>
            </p:cNvSpPr>
            <p:nvPr/>
          </p:nvSpPr>
          <p:spPr bwMode="auto">
            <a:xfrm>
              <a:off x="528" y="2112"/>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39" name="Line 11"/>
            <p:cNvSpPr>
              <a:spLocks noChangeShapeType="1"/>
            </p:cNvSpPr>
            <p:nvPr/>
          </p:nvSpPr>
          <p:spPr bwMode="auto">
            <a:xfrm>
              <a:off x="528" y="244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0" name="Line 12"/>
            <p:cNvSpPr>
              <a:spLocks noChangeShapeType="1"/>
            </p:cNvSpPr>
            <p:nvPr/>
          </p:nvSpPr>
          <p:spPr bwMode="auto">
            <a:xfrm>
              <a:off x="528" y="278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1" name="Line 13"/>
            <p:cNvSpPr>
              <a:spLocks noChangeShapeType="1"/>
            </p:cNvSpPr>
            <p:nvPr/>
          </p:nvSpPr>
          <p:spPr bwMode="auto">
            <a:xfrm>
              <a:off x="528" y="312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2" name="Line 14"/>
            <p:cNvSpPr>
              <a:spLocks noChangeShapeType="1"/>
            </p:cNvSpPr>
            <p:nvPr/>
          </p:nvSpPr>
          <p:spPr bwMode="auto">
            <a:xfrm>
              <a:off x="528" y="345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3" name="Line 15"/>
            <p:cNvSpPr>
              <a:spLocks noChangeShapeType="1"/>
            </p:cNvSpPr>
            <p:nvPr/>
          </p:nvSpPr>
          <p:spPr bwMode="auto">
            <a:xfrm>
              <a:off x="96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4" name="Line 16"/>
            <p:cNvSpPr>
              <a:spLocks noChangeShapeType="1"/>
            </p:cNvSpPr>
            <p:nvPr/>
          </p:nvSpPr>
          <p:spPr bwMode="auto">
            <a:xfrm>
              <a:off x="139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5" name="Line 17"/>
            <p:cNvSpPr>
              <a:spLocks noChangeShapeType="1"/>
            </p:cNvSpPr>
            <p:nvPr/>
          </p:nvSpPr>
          <p:spPr bwMode="auto">
            <a:xfrm>
              <a:off x="182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6" name="Line 18"/>
            <p:cNvSpPr>
              <a:spLocks noChangeShapeType="1"/>
            </p:cNvSpPr>
            <p:nvPr/>
          </p:nvSpPr>
          <p:spPr bwMode="auto">
            <a:xfrm>
              <a:off x="225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7" name="Line 19"/>
            <p:cNvSpPr>
              <a:spLocks noChangeShapeType="1"/>
            </p:cNvSpPr>
            <p:nvPr/>
          </p:nvSpPr>
          <p:spPr bwMode="auto">
            <a:xfrm>
              <a:off x="268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8" name="Line 20"/>
            <p:cNvSpPr>
              <a:spLocks noChangeShapeType="1"/>
            </p:cNvSpPr>
            <p:nvPr/>
          </p:nvSpPr>
          <p:spPr bwMode="auto">
            <a:xfrm>
              <a:off x="312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49" name="Line 21"/>
            <p:cNvSpPr>
              <a:spLocks noChangeShapeType="1"/>
            </p:cNvSpPr>
            <p:nvPr/>
          </p:nvSpPr>
          <p:spPr bwMode="auto">
            <a:xfrm>
              <a:off x="355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50" name="Line 22"/>
            <p:cNvSpPr>
              <a:spLocks noChangeShapeType="1"/>
            </p:cNvSpPr>
            <p:nvPr/>
          </p:nvSpPr>
          <p:spPr bwMode="auto">
            <a:xfrm>
              <a:off x="398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51" name="Line 23"/>
            <p:cNvSpPr>
              <a:spLocks noChangeShapeType="1"/>
            </p:cNvSpPr>
            <p:nvPr/>
          </p:nvSpPr>
          <p:spPr bwMode="auto">
            <a:xfrm>
              <a:off x="441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52" name="Line 24"/>
            <p:cNvSpPr>
              <a:spLocks noChangeShapeType="1"/>
            </p:cNvSpPr>
            <p:nvPr/>
          </p:nvSpPr>
          <p:spPr bwMode="auto">
            <a:xfrm>
              <a:off x="484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53" name="Line 25"/>
            <p:cNvSpPr>
              <a:spLocks noChangeShapeType="1"/>
            </p:cNvSpPr>
            <p:nvPr/>
          </p:nvSpPr>
          <p:spPr bwMode="auto">
            <a:xfrm>
              <a:off x="528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554" name="Text Box 26"/>
            <p:cNvSpPr txBox="1">
              <a:spLocks noChangeArrowheads="1"/>
            </p:cNvSpPr>
            <p:nvPr/>
          </p:nvSpPr>
          <p:spPr bwMode="auto">
            <a:xfrm>
              <a:off x="624" y="480"/>
              <a:ext cx="255" cy="288"/>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2555" name="Text Box 27"/>
            <p:cNvSpPr txBox="1">
              <a:spLocks noChangeArrowheads="1"/>
            </p:cNvSpPr>
            <p:nvPr/>
          </p:nvSpPr>
          <p:spPr bwMode="auto">
            <a:xfrm>
              <a:off x="624" y="3504"/>
              <a:ext cx="244" cy="288"/>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2556" name="Text Box 28"/>
            <p:cNvSpPr txBox="1">
              <a:spLocks noChangeArrowheads="1"/>
            </p:cNvSpPr>
            <p:nvPr/>
          </p:nvSpPr>
          <p:spPr bwMode="auto">
            <a:xfrm>
              <a:off x="4944" y="480"/>
              <a:ext cx="244" cy="288"/>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2557" name="Text Box 29"/>
            <p:cNvSpPr txBox="1">
              <a:spLocks noChangeArrowheads="1"/>
            </p:cNvSpPr>
            <p:nvPr/>
          </p:nvSpPr>
          <p:spPr bwMode="auto">
            <a:xfrm>
              <a:off x="4944" y="3504"/>
              <a:ext cx="255" cy="288"/>
            </a:xfrm>
            <a:prstGeom prst="rect">
              <a:avLst/>
            </a:prstGeom>
            <a:noFill/>
            <a:ln w="9525">
              <a:noFill/>
              <a:miter lim="800000"/>
              <a:headEnd/>
              <a:tailEnd/>
            </a:ln>
            <a:effectLst/>
          </p:spPr>
          <p:txBody>
            <a:bodyPr wrap="none">
              <a:prstTxWarp prst="textNoShape">
                <a:avLst/>
              </a:prstTxWarp>
              <a:spAutoFit/>
            </a:bodyPr>
            <a:lstStyle/>
            <a:p>
              <a:r>
                <a:rPr lang="en-US"/>
                <a:t>D</a:t>
              </a:r>
            </a:p>
          </p:txBody>
        </p:sp>
      </p:grpSp>
      <p:sp>
        <p:nvSpPr>
          <p:cNvPr id="22558" name="Text Box 30"/>
          <p:cNvSpPr txBox="1">
            <a:spLocks noChangeArrowheads="1"/>
          </p:cNvSpPr>
          <p:nvPr/>
        </p:nvSpPr>
        <p:spPr bwMode="auto">
          <a:xfrm>
            <a:off x="60325" y="412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X</a:t>
            </a:r>
          </a:p>
        </p:txBody>
      </p:sp>
      <p:sp>
        <p:nvSpPr>
          <p:cNvPr id="22559" name="Text Box 31"/>
          <p:cNvSpPr txBox="1">
            <a:spLocks noChangeArrowheads="1"/>
          </p:cNvSpPr>
          <p:nvPr/>
        </p:nvSpPr>
        <p:spPr bwMode="auto">
          <a:xfrm>
            <a:off x="60325" y="60610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Y</a:t>
            </a:r>
          </a:p>
        </p:txBody>
      </p:sp>
      <p:sp>
        <p:nvSpPr>
          <p:cNvPr id="22560" name="AutoShape 32"/>
          <p:cNvSpPr>
            <a:spLocks noChangeArrowheads="1"/>
          </p:cNvSpPr>
          <p:nvPr/>
        </p:nvSpPr>
        <p:spPr bwMode="auto">
          <a:xfrm>
            <a:off x="12192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IXW</a:t>
            </a:r>
          </a:p>
        </p:txBody>
      </p:sp>
      <p:sp>
        <p:nvSpPr>
          <p:cNvPr id="22561" name="AutoShape 33"/>
          <p:cNvSpPr>
            <a:spLocks noChangeArrowheads="1"/>
          </p:cNvSpPr>
          <p:nvPr/>
        </p:nvSpPr>
        <p:spPr bwMode="auto">
          <a:xfrm>
            <a:off x="73914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IXE</a:t>
            </a:r>
          </a:p>
        </p:txBody>
      </p:sp>
      <p:sp>
        <p:nvSpPr>
          <p:cNvPr id="22562" name="AutoShape 34"/>
          <p:cNvSpPr>
            <a:spLocks noChangeArrowheads="1"/>
          </p:cNvSpPr>
          <p:nvPr/>
        </p:nvSpPr>
        <p:spPr bwMode="auto">
          <a:xfrm>
            <a:off x="3962400" y="9144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IXN</a:t>
            </a:r>
          </a:p>
        </p:txBody>
      </p:sp>
      <p:sp>
        <p:nvSpPr>
          <p:cNvPr id="22563" name="AutoShape 35"/>
          <p:cNvSpPr>
            <a:spLocks noChangeArrowheads="1"/>
          </p:cNvSpPr>
          <p:nvPr/>
        </p:nvSpPr>
        <p:spPr bwMode="auto">
          <a:xfrm>
            <a:off x="4648200" y="51816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IXS</a:t>
            </a:r>
          </a:p>
        </p:txBody>
      </p:sp>
      <p:sp>
        <p:nvSpPr>
          <p:cNvPr id="22564" name="Text Box 36"/>
          <p:cNvSpPr txBox="1">
            <a:spLocks noChangeArrowheads="1"/>
          </p:cNvSpPr>
          <p:nvPr/>
        </p:nvSpPr>
        <p:spPr bwMode="auto">
          <a:xfrm>
            <a:off x="914400" y="35052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2565" name="Text Box 37"/>
          <p:cNvSpPr txBox="1">
            <a:spLocks noChangeArrowheads="1"/>
          </p:cNvSpPr>
          <p:nvPr/>
        </p:nvSpPr>
        <p:spPr bwMode="auto">
          <a:xfrm>
            <a:off x="7924800" y="34290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2566" name="Text Box 38"/>
          <p:cNvSpPr txBox="1">
            <a:spLocks noChangeArrowheads="1"/>
          </p:cNvSpPr>
          <p:nvPr/>
        </p:nvSpPr>
        <p:spPr bwMode="auto">
          <a:xfrm>
            <a:off x="79248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2567" name="Text Box 39"/>
          <p:cNvSpPr txBox="1">
            <a:spLocks noChangeArrowheads="1"/>
          </p:cNvSpPr>
          <p:nvPr/>
        </p:nvSpPr>
        <p:spPr bwMode="auto">
          <a:xfrm>
            <a:off x="8382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2568" name="Rectangle 40"/>
          <p:cNvSpPr>
            <a:spLocks noChangeArrowheads="1"/>
          </p:cNvSpPr>
          <p:nvPr/>
        </p:nvSpPr>
        <p:spPr bwMode="auto">
          <a:xfrm>
            <a:off x="7620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2569" name="Rectangle 41"/>
          <p:cNvSpPr>
            <a:spLocks noChangeArrowheads="1"/>
          </p:cNvSpPr>
          <p:nvPr/>
        </p:nvSpPr>
        <p:spPr bwMode="auto">
          <a:xfrm>
            <a:off x="762000" y="3505200"/>
            <a:ext cx="7620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2570" name="Rectangle 42"/>
          <p:cNvSpPr>
            <a:spLocks noChangeArrowheads="1"/>
          </p:cNvSpPr>
          <p:nvPr/>
        </p:nvSpPr>
        <p:spPr bwMode="auto">
          <a:xfrm>
            <a:off x="7924800" y="3429000"/>
            <a:ext cx="6096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2571" name="Rectangle 43"/>
          <p:cNvSpPr>
            <a:spLocks noChangeArrowheads="1"/>
          </p:cNvSpPr>
          <p:nvPr/>
        </p:nvSpPr>
        <p:spPr bwMode="auto">
          <a:xfrm>
            <a:off x="78486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2572" name="Text Box 44"/>
          <p:cNvSpPr txBox="1">
            <a:spLocks noChangeArrowheads="1"/>
          </p:cNvSpPr>
          <p:nvPr/>
        </p:nvSpPr>
        <p:spPr bwMode="auto">
          <a:xfrm>
            <a:off x="16764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2573" name="Text Box 45"/>
          <p:cNvSpPr txBox="1">
            <a:spLocks noChangeArrowheads="1"/>
          </p:cNvSpPr>
          <p:nvPr/>
        </p:nvSpPr>
        <p:spPr bwMode="auto">
          <a:xfrm>
            <a:off x="2286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2574" name="Text Box 46"/>
          <p:cNvSpPr txBox="1">
            <a:spLocks noChangeArrowheads="1"/>
          </p:cNvSpPr>
          <p:nvPr/>
        </p:nvSpPr>
        <p:spPr bwMode="auto">
          <a:xfrm>
            <a:off x="3048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2575" name="Text Box 47"/>
          <p:cNvSpPr txBox="1">
            <a:spLocks noChangeArrowheads="1"/>
          </p:cNvSpPr>
          <p:nvPr/>
        </p:nvSpPr>
        <p:spPr bwMode="auto">
          <a:xfrm>
            <a:off x="36576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2576" name="Text Box 48"/>
          <p:cNvSpPr txBox="1">
            <a:spLocks noChangeArrowheads="1"/>
          </p:cNvSpPr>
          <p:nvPr/>
        </p:nvSpPr>
        <p:spPr bwMode="auto">
          <a:xfrm>
            <a:off x="990600" y="12954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2577" name="Rectangle 49"/>
          <p:cNvSpPr>
            <a:spLocks noChangeArrowheads="1"/>
          </p:cNvSpPr>
          <p:nvPr/>
        </p:nvSpPr>
        <p:spPr bwMode="auto">
          <a:xfrm>
            <a:off x="2743200" y="19050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rolls 5, </a:t>
            </a:r>
          </a:p>
          <a:p>
            <a:pPr algn="ctr"/>
            <a:r>
              <a:rPr lang="en-US" sz="2000" b="1"/>
              <a:t>Wants to peer w/B – moves to IXN</a:t>
            </a:r>
          </a:p>
          <a:p>
            <a:pPr algn="ctr"/>
            <a:r>
              <a:rPr lang="en-US" sz="1800"/>
              <a:t>Receives revenue on 6 squares (6*$2000)</a:t>
            </a:r>
          </a:p>
          <a:p>
            <a:pPr algn="ctr"/>
            <a:r>
              <a:rPr lang="en-US" sz="1800" u="sng"/>
              <a:t>Pays Transit on others squares (3*$1000)</a:t>
            </a:r>
            <a:r>
              <a:rPr lang="en-US" sz="1800"/>
              <a:t> </a:t>
            </a:r>
          </a:p>
          <a:p>
            <a:pPr algn="ctr"/>
            <a:r>
              <a:rPr lang="en-US" sz="1800"/>
              <a:t>$12,000 - $3,000 = $9,000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descr="10%"/>
          <p:cNvSpPr>
            <a:spLocks noChangeArrowheads="1"/>
          </p:cNvSpPr>
          <p:nvPr/>
        </p:nvSpPr>
        <p:spPr bwMode="auto">
          <a:xfrm>
            <a:off x="0" y="3429000"/>
            <a:ext cx="9144000" cy="3200400"/>
          </a:xfrm>
          <a:prstGeom prst="rect">
            <a:avLst/>
          </a:prstGeom>
          <a:pattFill prst="pct10">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23555" name="Rectangle 3" descr="Small grid"/>
          <p:cNvSpPr>
            <a:spLocks noChangeArrowheads="1"/>
          </p:cNvSpPr>
          <p:nvPr/>
        </p:nvSpPr>
        <p:spPr bwMode="auto">
          <a:xfrm>
            <a:off x="0" y="0"/>
            <a:ext cx="9144000" cy="3200400"/>
          </a:xfrm>
          <a:prstGeom prst="rect">
            <a:avLst/>
          </a:prstGeom>
          <a:pattFill prst="smGrid">
            <a:fgClr>
              <a:srgbClr val="FF99FF"/>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grpSp>
        <p:nvGrpSpPr>
          <p:cNvPr id="23556" name="Group 4"/>
          <p:cNvGrpSpPr>
            <a:grpSpLocks/>
          </p:cNvGrpSpPr>
          <p:nvPr/>
        </p:nvGrpSpPr>
        <p:grpSpPr bwMode="auto">
          <a:xfrm>
            <a:off x="838200" y="685800"/>
            <a:ext cx="7543800" cy="5334000"/>
            <a:chOff x="528" y="432"/>
            <a:chExt cx="4752" cy="3360"/>
          </a:xfrm>
        </p:grpSpPr>
        <p:sp>
          <p:nvSpPr>
            <p:cNvPr id="23557" name="Rectangle 5"/>
            <p:cNvSpPr>
              <a:spLocks noChangeArrowheads="1"/>
            </p:cNvSpPr>
            <p:nvPr/>
          </p:nvSpPr>
          <p:spPr bwMode="auto">
            <a:xfrm>
              <a:off x="528" y="432"/>
              <a:ext cx="4752" cy="33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3558" name="Line 6"/>
            <p:cNvSpPr>
              <a:spLocks noChangeShapeType="1"/>
            </p:cNvSpPr>
            <p:nvPr/>
          </p:nvSpPr>
          <p:spPr bwMode="auto">
            <a:xfrm>
              <a:off x="528" y="76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59" name="Line 7"/>
            <p:cNvSpPr>
              <a:spLocks noChangeShapeType="1"/>
            </p:cNvSpPr>
            <p:nvPr/>
          </p:nvSpPr>
          <p:spPr bwMode="auto">
            <a:xfrm>
              <a:off x="528" y="110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0" name="Line 8"/>
            <p:cNvSpPr>
              <a:spLocks noChangeShapeType="1"/>
            </p:cNvSpPr>
            <p:nvPr/>
          </p:nvSpPr>
          <p:spPr bwMode="auto">
            <a:xfrm>
              <a:off x="528" y="144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1" name="Line 9"/>
            <p:cNvSpPr>
              <a:spLocks noChangeShapeType="1"/>
            </p:cNvSpPr>
            <p:nvPr/>
          </p:nvSpPr>
          <p:spPr bwMode="auto">
            <a:xfrm>
              <a:off x="528" y="177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2" name="Line 10"/>
            <p:cNvSpPr>
              <a:spLocks noChangeShapeType="1"/>
            </p:cNvSpPr>
            <p:nvPr/>
          </p:nvSpPr>
          <p:spPr bwMode="auto">
            <a:xfrm>
              <a:off x="528" y="2112"/>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3" name="Line 11"/>
            <p:cNvSpPr>
              <a:spLocks noChangeShapeType="1"/>
            </p:cNvSpPr>
            <p:nvPr/>
          </p:nvSpPr>
          <p:spPr bwMode="auto">
            <a:xfrm>
              <a:off x="528" y="244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4" name="Line 12"/>
            <p:cNvSpPr>
              <a:spLocks noChangeShapeType="1"/>
            </p:cNvSpPr>
            <p:nvPr/>
          </p:nvSpPr>
          <p:spPr bwMode="auto">
            <a:xfrm>
              <a:off x="528" y="278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5" name="Line 13"/>
            <p:cNvSpPr>
              <a:spLocks noChangeShapeType="1"/>
            </p:cNvSpPr>
            <p:nvPr/>
          </p:nvSpPr>
          <p:spPr bwMode="auto">
            <a:xfrm>
              <a:off x="528" y="312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6" name="Line 14"/>
            <p:cNvSpPr>
              <a:spLocks noChangeShapeType="1"/>
            </p:cNvSpPr>
            <p:nvPr/>
          </p:nvSpPr>
          <p:spPr bwMode="auto">
            <a:xfrm>
              <a:off x="528" y="345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7" name="Line 15"/>
            <p:cNvSpPr>
              <a:spLocks noChangeShapeType="1"/>
            </p:cNvSpPr>
            <p:nvPr/>
          </p:nvSpPr>
          <p:spPr bwMode="auto">
            <a:xfrm>
              <a:off x="96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8" name="Line 16"/>
            <p:cNvSpPr>
              <a:spLocks noChangeShapeType="1"/>
            </p:cNvSpPr>
            <p:nvPr/>
          </p:nvSpPr>
          <p:spPr bwMode="auto">
            <a:xfrm>
              <a:off x="139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69" name="Line 17"/>
            <p:cNvSpPr>
              <a:spLocks noChangeShapeType="1"/>
            </p:cNvSpPr>
            <p:nvPr/>
          </p:nvSpPr>
          <p:spPr bwMode="auto">
            <a:xfrm>
              <a:off x="182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0" name="Line 18"/>
            <p:cNvSpPr>
              <a:spLocks noChangeShapeType="1"/>
            </p:cNvSpPr>
            <p:nvPr/>
          </p:nvSpPr>
          <p:spPr bwMode="auto">
            <a:xfrm>
              <a:off x="225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1" name="Line 19"/>
            <p:cNvSpPr>
              <a:spLocks noChangeShapeType="1"/>
            </p:cNvSpPr>
            <p:nvPr/>
          </p:nvSpPr>
          <p:spPr bwMode="auto">
            <a:xfrm>
              <a:off x="268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2" name="Line 20"/>
            <p:cNvSpPr>
              <a:spLocks noChangeShapeType="1"/>
            </p:cNvSpPr>
            <p:nvPr/>
          </p:nvSpPr>
          <p:spPr bwMode="auto">
            <a:xfrm>
              <a:off x="312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3" name="Line 21"/>
            <p:cNvSpPr>
              <a:spLocks noChangeShapeType="1"/>
            </p:cNvSpPr>
            <p:nvPr/>
          </p:nvSpPr>
          <p:spPr bwMode="auto">
            <a:xfrm>
              <a:off x="355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4" name="Line 22"/>
            <p:cNvSpPr>
              <a:spLocks noChangeShapeType="1"/>
            </p:cNvSpPr>
            <p:nvPr/>
          </p:nvSpPr>
          <p:spPr bwMode="auto">
            <a:xfrm>
              <a:off x="398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5" name="Line 23"/>
            <p:cNvSpPr>
              <a:spLocks noChangeShapeType="1"/>
            </p:cNvSpPr>
            <p:nvPr/>
          </p:nvSpPr>
          <p:spPr bwMode="auto">
            <a:xfrm>
              <a:off x="441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6" name="Line 24"/>
            <p:cNvSpPr>
              <a:spLocks noChangeShapeType="1"/>
            </p:cNvSpPr>
            <p:nvPr/>
          </p:nvSpPr>
          <p:spPr bwMode="auto">
            <a:xfrm>
              <a:off x="484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7" name="Line 25"/>
            <p:cNvSpPr>
              <a:spLocks noChangeShapeType="1"/>
            </p:cNvSpPr>
            <p:nvPr/>
          </p:nvSpPr>
          <p:spPr bwMode="auto">
            <a:xfrm>
              <a:off x="528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3578" name="Text Box 26"/>
            <p:cNvSpPr txBox="1">
              <a:spLocks noChangeArrowheads="1"/>
            </p:cNvSpPr>
            <p:nvPr/>
          </p:nvSpPr>
          <p:spPr bwMode="auto">
            <a:xfrm>
              <a:off x="624" y="480"/>
              <a:ext cx="255" cy="288"/>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3579" name="Text Box 27"/>
            <p:cNvSpPr txBox="1">
              <a:spLocks noChangeArrowheads="1"/>
            </p:cNvSpPr>
            <p:nvPr/>
          </p:nvSpPr>
          <p:spPr bwMode="auto">
            <a:xfrm>
              <a:off x="624" y="3504"/>
              <a:ext cx="244" cy="288"/>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3580" name="Text Box 28"/>
            <p:cNvSpPr txBox="1">
              <a:spLocks noChangeArrowheads="1"/>
            </p:cNvSpPr>
            <p:nvPr/>
          </p:nvSpPr>
          <p:spPr bwMode="auto">
            <a:xfrm>
              <a:off x="4944" y="480"/>
              <a:ext cx="244" cy="288"/>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3581" name="Text Box 29"/>
            <p:cNvSpPr txBox="1">
              <a:spLocks noChangeArrowheads="1"/>
            </p:cNvSpPr>
            <p:nvPr/>
          </p:nvSpPr>
          <p:spPr bwMode="auto">
            <a:xfrm>
              <a:off x="4944" y="3504"/>
              <a:ext cx="255" cy="288"/>
            </a:xfrm>
            <a:prstGeom prst="rect">
              <a:avLst/>
            </a:prstGeom>
            <a:noFill/>
            <a:ln w="9525">
              <a:noFill/>
              <a:miter lim="800000"/>
              <a:headEnd/>
              <a:tailEnd/>
            </a:ln>
            <a:effectLst/>
          </p:spPr>
          <p:txBody>
            <a:bodyPr wrap="none">
              <a:prstTxWarp prst="textNoShape">
                <a:avLst/>
              </a:prstTxWarp>
              <a:spAutoFit/>
            </a:bodyPr>
            <a:lstStyle/>
            <a:p>
              <a:r>
                <a:rPr lang="en-US"/>
                <a:t>D</a:t>
              </a:r>
            </a:p>
          </p:txBody>
        </p:sp>
      </p:grpSp>
      <p:sp>
        <p:nvSpPr>
          <p:cNvPr id="23582" name="Text Box 30"/>
          <p:cNvSpPr txBox="1">
            <a:spLocks noChangeArrowheads="1"/>
          </p:cNvSpPr>
          <p:nvPr/>
        </p:nvSpPr>
        <p:spPr bwMode="auto">
          <a:xfrm>
            <a:off x="60325" y="412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X</a:t>
            </a:r>
          </a:p>
        </p:txBody>
      </p:sp>
      <p:sp>
        <p:nvSpPr>
          <p:cNvPr id="23583" name="Text Box 31"/>
          <p:cNvSpPr txBox="1">
            <a:spLocks noChangeArrowheads="1"/>
          </p:cNvSpPr>
          <p:nvPr/>
        </p:nvSpPr>
        <p:spPr bwMode="auto">
          <a:xfrm>
            <a:off x="60325" y="60610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Y</a:t>
            </a:r>
          </a:p>
        </p:txBody>
      </p:sp>
      <p:sp>
        <p:nvSpPr>
          <p:cNvPr id="23584" name="AutoShape 32"/>
          <p:cNvSpPr>
            <a:spLocks noChangeArrowheads="1"/>
          </p:cNvSpPr>
          <p:nvPr/>
        </p:nvSpPr>
        <p:spPr bwMode="auto">
          <a:xfrm>
            <a:off x="12192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IXW</a:t>
            </a:r>
          </a:p>
        </p:txBody>
      </p:sp>
      <p:sp>
        <p:nvSpPr>
          <p:cNvPr id="23585" name="AutoShape 33"/>
          <p:cNvSpPr>
            <a:spLocks noChangeArrowheads="1"/>
          </p:cNvSpPr>
          <p:nvPr/>
        </p:nvSpPr>
        <p:spPr bwMode="auto">
          <a:xfrm>
            <a:off x="73914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IXE</a:t>
            </a:r>
          </a:p>
        </p:txBody>
      </p:sp>
      <p:sp>
        <p:nvSpPr>
          <p:cNvPr id="23586" name="AutoShape 34"/>
          <p:cNvSpPr>
            <a:spLocks noChangeArrowheads="1"/>
          </p:cNvSpPr>
          <p:nvPr/>
        </p:nvSpPr>
        <p:spPr bwMode="auto">
          <a:xfrm>
            <a:off x="3962400" y="9144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IXN</a:t>
            </a:r>
          </a:p>
        </p:txBody>
      </p:sp>
      <p:sp>
        <p:nvSpPr>
          <p:cNvPr id="23587" name="AutoShape 35"/>
          <p:cNvSpPr>
            <a:spLocks noChangeArrowheads="1"/>
          </p:cNvSpPr>
          <p:nvPr/>
        </p:nvSpPr>
        <p:spPr bwMode="auto">
          <a:xfrm>
            <a:off x="4648200" y="51816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IXS</a:t>
            </a:r>
          </a:p>
        </p:txBody>
      </p:sp>
      <p:sp>
        <p:nvSpPr>
          <p:cNvPr id="23588" name="Text Box 36"/>
          <p:cNvSpPr txBox="1">
            <a:spLocks noChangeArrowheads="1"/>
          </p:cNvSpPr>
          <p:nvPr/>
        </p:nvSpPr>
        <p:spPr bwMode="auto">
          <a:xfrm>
            <a:off x="914400" y="35052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3589" name="Text Box 37"/>
          <p:cNvSpPr txBox="1">
            <a:spLocks noChangeArrowheads="1"/>
          </p:cNvSpPr>
          <p:nvPr/>
        </p:nvSpPr>
        <p:spPr bwMode="auto">
          <a:xfrm>
            <a:off x="7924800" y="34290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3590" name="Text Box 38"/>
          <p:cNvSpPr txBox="1">
            <a:spLocks noChangeArrowheads="1"/>
          </p:cNvSpPr>
          <p:nvPr/>
        </p:nvSpPr>
        <p:spPr bwMode="auto">
          <a:xfrm>
            <a:off x="79248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3591" name="Text Box 39"/>
          <p:cNvSpPr txBox="1">
            <a:spLocks noChangeArrowheads="1"/>
          </p:cNvSpPr>
          <p:nvPr/>
        </p:nvSpPr>
        <p:spPr bwMode="auto">
          <a:xfrm>
            <a:off x="8382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3592" name="Rectangle 40"/>
          <p:cNvSpPr>
            <a:spLocks noChangeArrowheads="1"/>
          </p:cNvSpPr>
          <p:nvPr/>
        </p:nvSpPr>
        <p:spPr bwMode="auto">
          <a:xfrm>
            <a:off x="7620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3593" name="Rectangle 41"/>
          <p:cNvSpPr>
            <a:spLocks noChangeArrowheads="1"/>
          </p:cNvSpPr>
          <p:nvPr/>
        </p:nvSpPr>
        <p:spPr bwMode="auto">
          <a:xfrm>
            <a:off x="762000" y="3505200"/>
            <a:ext cx="7620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3594" name="Rectangle 42"/>
          <p:cNvSpPr>
            <a:spLocks noChangeArrowheads="1"/>
          </p:cNvSpPr>
          <p:nvPr/>
        </p:nvSpPr>
        <p:spPr bwMode="auto">
          <a:xfrm>
            <a:off x="7924800" y="3429000"/>
            <a:ext cx="6096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3595" name="Rectangle 43"/>
          <p:cNvSpPr>
            <a:spLocks noChangeArrowheads="1"/>
          </p:cNvSpPr>
          <p:nvPr/>
        </p:nvSpPr>
        <p:spPr bwMode="auto">
          <a:xfrm>
            <a:off x="78486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3596" name="Text Box 44"/>
          <p:cNvSpPr txBox="1">
            <a:spLocks noChangeArrowheads="1"/>
          </p:cNvSpPr>
          <p:nvPr/>
        </p:nvSpPr>
        <p:spPr bwMode="auto">
          <a:xfrm>
            <a:off x="16764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3597" name="Text Box 45"/>
          <p:cNvSpPr txBox="1">
            <a:spLocks noChangeArrowheads="1"/>
          </p:cNvSpPr>
          <p:nvPr/>
        </p:nvSpPr>
        <p:spPr bwMode="auto">
          <a:xfrm>
            <a:off x="2286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3598" name="Text Box 46"/>
          <p:cNvSpPr txBox="1">
            <a:spLocks noChangeArrowheads="1"/>
          </p:cNvSpPr>
          <p:nvPr/>
        </p:nvSpPr>
        <p:spPr bwMode="auto">
          <a:xfrm>
            <a:off x="3048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3599" name="Text Box 47"/>
          <p:cNvSpPr txBox="1">
            <a:spLocks noChangeArrowheads="1"/>
          </p:cNvSpPr>
          <p:nvPr/>
        </p:nvSpPr>
        <p:spPr bwMode="auto">
          <a:xfrm>
            <a:off x="36576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3600" name="Text Box 48"/>
          <p:cNvSpPr txBox="1">
            <a:spLocks noChangeArrowheads="1"/>
          </p:cNvSpPr>
          <p:nvPr/>
        </p:nvSpPr>
        <p:spPr bwMode="auto">
          <a:xfrm>
            <a:off x="990600" y="12954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3601" name="Rectangle 49"/>
          <p:cNvSpPr>
            <a:spLocks noChangeArrowheads="1"/>
          </p:cNvSpPr>
          <p:nvPr/>
        </p:nvSpPr>
        <p:spPr bwMode="auto">
          <a:xfrm>
            <a:off x="2743200" y="19050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rolls 5, </a:t>
            </a:r>
          </a:p>
          <a:p>
            <a:pPr algn="ctr"/>
            <a:r>
              <a:rPr lang="en-US" sz="1800"/>
              <a:t>Pays Transit on others squares (3*$1000) </a:t>
            </a:r>
          </a:p>
          <a:p>
            <a:pPr algn="ctr"/>
            <a:r>
              <a:rPr lang="en-US" sz="1800" u="sng"/>
              <a:t>Receives revenue on 6 squares (6*$2000)</a:t>
            </a:r>
          </a:p>
          <a:p>
            <a:pPr algn="ctr"/>
            <a:r>
              <a:rPr lang="en-US" sz="1800"/>
              <a:t>$12,000 - $3,000 = $9,000</a:t>
            </a:r>
          </a:p>
        </p:txBody>
      </p:sp>
      <p:sp>
        <p:nvSpPr>
          <p:cNvPr id="23602" name="Rectangle 50"/>
          <p:cNvSpPr>
            <a:spLocks noChangeArrowheads="1"/>
          </p:cNvSpPr>
          <p:nvPr/>
        </p:nvSpPr>
        <p:spPr bwMode="auto">
          <a:xfrm>
            <a:off x="2895600" y="20574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B rolls 3,</a:t>
            </a:r>
          </a:p>
          <a:p>
            <a:pPr algn="ctr"/>
            <a:r>
              <a:rPr lang="en-US"/>
              <a:t>Going to IXE </a:t>
            </a:r>
          </a:p>
          <a:p>
            <a:pPr algn="ctr"/>
            <a:r>
              <a:rPr lang="en-US" sz="1800"/>
              <a:t>Receives revenue on 4 squares (4*$2000)</a:t>
            </a:r>
          </a:p>
          <a:p>
            <a:pPr algn="ctr"/>
            <a:r>
              <a:rPr lang="en-US" sz="1800" u="sng"/>
              <a:t>Pays Transit on others squares (8*$1000)</a:t>
            </a:r>
            <a:r>
              <a:rPr lang="en-US" sz="1800"/>
              <a:t> </a:t>
            </a:r>
          </a:p>
          <a:p>
            <a:pPr algn="ctr"/>
            <a:r>
              <a:rPr lang="en-US" sz="1800"/>
              <a:t>$8,000 - $8,000 = $0</a:t>
            </a:r>
          </a:p>
        </p:txBody>
      </p:sp>
      <p:sp>
        <p:nvSpPr>
          <p:cNvPr id="23603" name="Text Box 51"/>
          <p:cNvSpPr txBox="1">
            <a:spLocks noChangeArrowheads="1"/>
          </p:cNvSpPr>
          <p:nvPr/>
        </p:nvSpPr>
        <p:spPr bwMode="auto">
          <a:xfrm>
            <a:off x="7848600" y="12954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3604" name="Text Box 52"/>
          <p:cNvSpPr txBox="1">
            <a:spLocks noChangeArrowheads="1"/>
          </p:cNvSpPr>
          <p:nvPr/>
        </p:nvSpPr>
        <p:spPr bwMode="auto">
          <a:xfrm>
            <a:off x="7848600" y="17526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3605" name="Text Box 53"/>
          <p:cNvSpPr txBox="1">
            <a:spLocks noChangeArrowheads="1"/>
          </p:cNvSpPr>
          <p:nvPr/>
        </p:nvSpPr>
        <p:spPr bwMode="auto">
          <a:xfrm>
            <a:off x="7848600" y="22098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descr="10%"/>
          <p:cNvSpPr>
            <a:spLocks noChangeArrowheads="1"/>
          </p:cNvSpPr>
          <p:nvPr/>
        </p:nvSpPr>
        <p:spPr bwMode="auto">
          <a:xfrm>
            <a:off x="0" y="3429000"/>
            <a:ext cx="9144000" cy="3200400"/>
          </a:xfrm>
          <a:prstGeom prst="rect">
            <a:avLst/>
          </a:prstGeom>
          <a:pattFill prst="pct10">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24579" name="Rectangle 3" descr="Small grid"/>
          <p:cNvSpPr>
            <a:spLocks noChangeArrowheads="1"/>
          </p:cNvSpPr>
          <p:nvPr/>
        </p:nvSpPr>
        <p:spPr bwMode="auto">
          <a:xfrm>
            <a:off x="0" y="0"/>
            <a:ext cx="9144000" cy="3200400"/>
          </a:xfrm>
          <a:prstGeom prst="rect">
            <a:avLst/>
          </a:prstGeom>
          <a:pattFill prst="smGrid">
            <a:fgClr>
              <a:srgbClr val="FF99FF"/>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grpSp>
        <p:nvGrpSpPr>
          <p:cNvPr id="24580" name="Group 4"/>
          <p:cNvGrpSpPr>
            <a:grpSpLocks/>
          </p:cNvGrpSpPr>
          <p:nvPr/>
        </p:nvGrpSpPr>
        <p:grpSpPr bwMode="auto">
          <a:xfrm>
            <a:off x="838200" y="685800"/>
            <a:ext cx="7543800" cy="5334000"/>
            <a:chOff x="528" y="432"/>
            <a:chExt cx="4752" cy="3360"/>
          </a:xfrm>
        </p:grpSpPr>
        <p:sp>
          <p:nvSpPr>
            <p:cNvPr id="24581" name="Rectangle 5"/>
            <p:cNvSpPr>
              <a:spLocks noChangeArrowheads="1"/>
            </p:cNvSpPr>
            <p:nvPr/>
          </p:nvSpPr>
          <p:spPr bwMode="auto">
            <a:xfrm>
              <a:off x="528" y="432"/>
              <a:ext cx="4752" cy="33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4582" name="Line 6"/>
            <p:cNvSpPr>
              <a:spLocks noChangeShapeType="1"/>
            </p:cNvSpPr>
            <p:nvPr/>
          </p:nvSpPr>
          <p:spPr bwMode="auto">
            <a:xfrm>
              <a:off x="528" y="76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83" name="Line 7"/>
            <p:cNvSpPr>
              <a:spLocks noChangeShapeType="1"/>
            </p:cNvSpPr>
            <p:nvPr/>
          </p:nvSpPr>
          <p:spPr bwMode="auto">
            <a:xfrm>
              <a:off x="528" y="110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84" name="Line 8"/>
            <p:cNvSpPr>
              <a:spLocks noChangeShapeType="1"/>
            </p:cNvSpPr>
            <p:nvPr/>
          </p:nvSpPr>
          <p:spPr bwMode="auto">
            <a:xfrm>
              <a:off x="528" y="144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85" name="Line 9"/>
            <p:cNvSpPr>
              <a:spLocks noChangeShapeType="1"/>
            </p:cNvSpPr>
            <p:nvPr/>
          </p:nvSpPr>
          <p:spPr bwMode="auto">
            <a:xfrm>
              <a:off x="528" y="177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86" name="Line 10"/>
            <p:cNvSpPr>
              <a:spLocks noChangeShapeType="1"/>
            </p:cNvSpPr>
            <p:nvPr/>
          </p:nvSpPr>
          <p:spPr bwMode="auto">
            <a:xfrm>
              <a:off x="528" y="2112"/>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87" name="Line 11"/>
            <p:cNvSpPr>
              <a:spLocks noChangeShapeType="1"/>
            </p:cNvSpPr>
            <p:nvPr/>
          </p:nvSpPr>
          <p:spPr bwMode="auto">
            <a:xfrm>
              <a:off x="528" y="244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88" name="Line 12"/>
            <p:cNvSpPr>
              <a:spLocks noChangeShapeType="1"/>
            </p:cNvSpPr>
            <p:nvPr/>
          </p:nvSpPr>
          <p:spPr bwMode="auto">
            <a:xfrm>
              <a:off x="528" y="278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89" name="Line 13"/>
            <p:cNvSpPr>
              <a:spLocks noChangeShapeType="1"/>
            </p:cNvSpPr>
            <p:nvPr/>
          </p:nvSpPr>
          <p:spPr bwMode="auto">
            <a:xfrm>
              <a:off x="528" y="312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0" name="Line 14"/>
            <p:cNvSpPr>
              <a:spLocks noChangeShapeType="1"/>
            </p:cNvSpPr>
            <p:nvPr/>
          </p:nvSpPr>
          <p:spPr bwMode="auto">
            <a:xfrm>
              <a:off x="528" y="345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1" name="Line 15"/>
            <p:cNvSpPr>
              <a:spLocks noChangeShapeType="1"/>
            </p:cNvSpPr>
            <p:nvPr/>
          </p:nvSpPr>
          <p:spPr bwMode="auto">
            <a:xfrm>
              <a:off x="96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2" name="Line 16"/>
            <p:cNvSpPr>
              <a:spLocks noChangeShapeType="1"/>
            </p:cNvSpPr>
            <p:nvPr/>
          </p:nvSpPr>
          <p:spPr bwMode="auto">
            <a:xfrm>
              <a:off x="139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3" name="Line 17"/>
            <p:cNvSpPr>
              <a:spLocks noChangeShapeType="1"/>
            </p:cNvSpPr>
            <p:nvPr/>
          </p:nvSpPr>
          <p:spPr bwMode="auto">
            <a:xfrm>
              <a:off x="182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4" name="Line 18"/>
            <p:cNvSpPr>
              <a:spLocks noChangeShapeType="1"/>
            </p:cNvSpPr>
            <p:nvPr/>
          </p:nvSpPr>
          <p:spPr bwMode="auto">
            <a:xfrm>
              <a:off x="225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5" name="Line 19"/>
            <p:cNvSpPr>
              <a:spLocks noChangeShapeType="1"/>
            </p:cNvSpPr>
            <p:nvPr/>
          </p:nvSpPr>
          <p:spPr bwMode="auto">
            <a:xfrm>
              <a:off x="268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6" name="Line 20"/>
            <p:cNvSpPr>
              <a:spLocks noChangeShapeType="1"/>
            </p:cNvSpPr>
            <p:nvPr/>
          </p:nvSpPr>
          <p:spPr bwMode="auto">
            <a:xfrm>
              <a:off x="312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7" name="Line 21"/>
            <p:cNvSpPr>
              <a:spLocks noChangeShapeType="1"/>
            </p:cNvSpPr>
            <p:nvPr/>
          </p:nvSpPr>
          <p:spPr bwMode="auto">
            <a:xfrm>
              <a:off x="355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8" name="Line 22"/>
            <p:cNvSpPr>
              <a:spLocks noChangeShapeType="1"/>
            </p:cNvSpPr>
            <p:nvPr/>
          </p:nvSpPr>
          <p:spPr bwMode="auto">
            <a:xfrm>
              <a:off x="398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599" name="Line 23"/>
            <p:cNvSpPr>
              <a:spLocks noChangeShapeType="1"/>
            </p:cNvSpPr>
            <p:nvPr/>
          </p:nvSpPr>
          <p:spPr bwMode="auto">
            <a:xfrm>
              <a:off x="441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600" name="Line 24"/>
            <p:cNvSpPr>
              <a:spLocks noChangeShapeType="1"/>
            </p:cNvSpPr>
            <p:nvPr/>
          </p:nvSpPr>
          <p:spPr bwMode="auto">
            <a:xfrm>
              <a:off x="484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601" name="Line 25"/>
            <p:cNvSpPr>
              <a:spLocks noChangeShapeType="1"/>
            </p:cNvSpPr>
            <p:nvPr/>
          </p:nvSpPr>
          <p:spPr bwMode="auto">
            <a:xfrm>
              <a:off x="528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602" name="Text Box 26"/>
            <p:cNvSpPr txBox="1">
              <a:spLocks noChangeArrowheads="1"/>
            </p:cNvSpPr>
            <p:nvPr/>
          </p:nvSpPr>
          <p:spPr bwMode="auto">
            <a:xfrm>
              <a:off x="624" y="480"/>
              <a:ext cx="255" cy="288"/>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4603" name="Text Box 27"/>
            <p:cNvSpPr txBox="1">
              <a:spLocks noChangeArrowheads="1"/>
            </p:cNvSpPr>
            <p:nvPr/>
          </p:nvSpPr>
          <p:spPr bwMode="auto">
            <a:xfrm>
              <a:off x="624" y="3504"/>
              <a:ext cx="244" cy="288"/>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4604" name="Text Box 28"/>
            <p:cNvSpPr txBox="1">
              <a:spLocks noChangeArrowheads="1"/>
            </p:cNvSpPr>
            <p:nvPr/>
          </p:nvSpPr>
          <p:spPr bwMode="auto">
            <a:xfrm>
              <a:off x="4944" y="480"/>
              <a:ext cx="244" cy="288"/>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4605" name="Text Box 29"/>
            <p:cNvSpPr txBox="1">
              <a:spLocks noChangeArrowheads="1"/>
            </p:cNvSpPr>
            <p:nvPr/>
          </p:nvSpPr>
          <p:spPr bwMode="auto">
            <a:xfrm>
              <a:off x="4944" y="3504"/>
              <a:ext cx="255" cy="288"/>
            </a:xfrm>
            <a:prstGeom prst="rect">
              <a:avLst/>
            </a:prstGeom>
            <a:noFill/>
            <a:ln w="9525">
              <a:noFill/>
              <a:miter lim="800000"/>
              <a:headEnd/>
              <a:tailEnd/>
            </a:ln>
            <a:effectLst/>
          </p:spPr>
          <p:txBody>
            <a:bodyPr wrap="none">
              <a:prstTxWarp prst="textNoShape">
                <a:avLst/>
              </a:prstTxWarp>
              <a:spAutoFit/>
            </a:bodyPr>
            <a:lstStyle/>
            <a:p>
              <a:r>
                <a:rPr lang="en-US"/>
                <a:t>D</a:t>
              </a:r>
            </a:p>
          </p:txBody>
        </p:sp>
      </p:grpSp>
      <p:sp>
        <p:nvSpPr>
          <p:cNvPr id="24606" name="Text Box 30"/>
          <p:cNvSpPr txBox="1">
            <a:spLocks noChangeArrowheads="1"/>
          </p:cNvSpPr>
          <p:nvPr/>
        </p:nvSpPr>
        <p:spPr bwMode="auto">
          <a:xfrm>
            <a:off x="60325" y="412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X</a:t>
            </a:r>
          </a:p>
        </p:txBody>
      </p:sp>
      <p:sp>
        <p:nvSpPr>
          <p:cNvPr id="24607" name="Text Box 31"/>
          <p:cNvSpPr txBox="1">
            <a:spLocks noChangeArrowheads="1"/>
          </p:cNvSpPr>
          <p:nvPr/>
        </p:nvSpPr>
        <p:spPr bwMode="auto">
          <a:xfrm>
            <a:off x="60325" y="60610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Y</a:t>
            </a:r>
          </a:p>
        </p:txBody>
      </p:sp>
      <p:sp>
        <p:nvSpPr>
          <p:cNvPr id="24608" name="AutoShape 32"/>
          <p:cNvSpPr>
            <a:spLocks noChangeArrowheads="1"/>
          </p:cNvSpPr>
          <p:nvPr/>
        </p:nvSpPr>
        <p:spPr bwMode="auto">
          <a:xfrm>
            <a:off x="12192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IXW</a:t>
            </a:r>
          </a:p>
        </p:txBody>
      </p:sp>
      <p:sp>
        <p:nvSpPr>
          <p:cNvPr id="24609" name="AutoShape 33"/>
          <p:cNvSpPr>
            <a:spLocks noChangeArrowheads="1"/>
          </p:cNvSpPr>
          <p:nvPr/>
        </p:nvSpPr>
        <p:spPr bwMode="auto">
          <a:xfrm>
            <a:off x="73914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IXE</a:t>
            </a:r>
          </a:p>
        </p:txBody>
      </p:sp>
      <p:sp>
        <p:nvSpPr>
          <p:cNvPr id="24610" name="AutoShape 34"/>
          <p:cNvSpPr>
            <a:spLocks noChangeArrowheads="1"/>
          </p:cNvSpPr>
          <p:nvPr/>
        </p:nvSpPr>
        <p:spPr bwMode="auto">
          <a:xfrm>
            <a:off x="3962400" y="9144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IXN</a:t>
            </a:r>
          </a:p>
        </p:txBody>
      </p:sp>
      <p:sp>
        <p:nvSpPr>
          <p:cNvPr id="24611" name="AutoShape 35"/>
          <p:cNvSpPr>
            <a:spLocks noChangeArrowheads="1"/>
          </p:cNvSpPr>
          <p:nvPr/>
        </p:nvSpPr>
        <p:spPr bwMode="auto">
          <a:xfrm>
            <a:off x="4648200" y="51816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IXS</a:t>
            </a:r>
          </a:p>
        </p:txBody>
      </p:sp>
      <p:sp>
        <p:nvSpPr>
          <p:cNvPr id="24612" name="Text Box 36"/>
          <p:cNvSpPr txBox="1">
            <a:spLocks noChangeArrowheads="1"/>
          </p:cNvSpPr>
          <p:nvPr/>
        </p:nvSpPr>
        <p:spPr bwMode="auto">
          <a:xfrm>
            <a:off x="914400" y="35052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4613" name="Text Box 37"/>
          <p:cNvSpPr txBox="1">
            <a:spLocks noChangeArrowheads="1"/>
          </p:cNvSpPr>
          <p:nvPr/>
        </p:nvSpPr>
        <p:spPr bwMode="auto">
          <a:xfrm>
            <a:off x="7924800" y="34290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4614" name="Text Box 38"/>
          <p:cNvSpPr txBox="1">
            <a:spLocks noChangeArrowheads="1"/>
          </p:cNvSpPr>
          <p:nvPr/>
        </p:nvSpPr>
        <p:spPr bwMode="auto">
          <a:xfrm>
            <a:off x="79248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4615" name="Text Box 39"/>
          <p:cNvSpPr txBox="1">
            <a:spLocks noChangeArrowheads="1"/>
          </p:cNvSpPr>
          <p:nvPr/>
        </p:nvSpPr>
        <p:spPr bwMode="auto">
          <a:xfrm>
            <a:off x="8382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4616" name="Rectangle 40"/>
          <p:cNvSpPr>
            <a:spLocks noChangeArrowheads="1"/>
          </p:cNvSpPr>
          <p:nvPr/>
        </p:nvSpPr>
        <p:spPr bwMode="auto">
          <a:xfrm>
            <a:off x="7620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4617" name="Rectangle 41"/>
          <p:cNvSpPr>
            <a:spLocks noChangeArrowheads="1"/>
          </p:cNvSpPr>
          <p:nvPr/>
        </p:nvSpPr>
        <p:spPr bwMode="auto">
          <a:xfrm>
            <a:off x="762000" y="3505200"/>
            <a:ext cx="7620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4618" name="Rectangle 42"/>
          <p:cNvSpPr>
            <a:spLocks noChangeArrowheads="1"/>
          </p:cNvSpPr>
          <p:nvPr/>
        </p:nvSpPr>
        <p:spPr bwMode="auto">
          <a:xfrm>
            <a:off x="7924800" y="3429000"/>
            <a:ext cx="6096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4619" name="Rectangle 43"/>
          <p:cNvSpPr>
            <a:spLocks noChangeArrowheads="1"/>
          </p:cNvSpPr>
          <p:nvPr/>
        </p:nvSpPr>
        <p:spPr bwMode="auto">
          <a:xfrm>
            <a:off x="78486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4620" name="Text Box 44"/>
          <p:cNvSpPr txBox="1">
            <a:spLocks noChangeArrowheads="1"/>
          </p:cNvSpPr>
          <p:nvPr/>
        </p:nvSpPr>
        <p:spPr bwMode="auto">
          <a:xfrm>
            <a:off x="16764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4621" name="Text Box 45"/>
          <p:cNvSpPr txBox="1">
            <a:spLocks noChangeArrowheads="1"/>
          </p:cNvSpPr>
          <p:nvPr/>
        </p:nvSpPr>
        <p:spPr bwMode="auto">
          <a:xfrm>
            <a:off x="2286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4622" name="Text Box 46"/>
          <p:cNvSpPr txBox="1">
            <a:spLocks noChangeArrowheads="1"/>
          </p:cNvSpPr>
          <p:nvPr/>
        </p:nvSpPr>
        <p:spPr bwMode="auto">
          <a:xfrm>
            <a:off x="3048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4623" name="Text Box 47"/>
          <p:cNvSpPr txBox="1">
            <a:spLocks noChangeArrowheads="1"/>
          </p:cNvSpPr>
          <p:nvPr/>
        </p:nvSpPr>
        <p:spPr bwMode="auto">
          <a:xfrm>
            <a:off x="36576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4624" name="Text Box 48"/>
          <p:cNvSpPr txBox="1">
            <a:spLocks noChangeArrowheads="1"/>
          </p:cNvSpPr>
          <p:nvPr/>
        </p:nvSpPr>
        <p:spPr bwMode="auto">
          <a:xfrm>
            <a:off x="990600" y="12954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4625" name="Rectangle 49"/>
          <p:cNvSpPr>
            <a:spLocks noChangeArrowheads="1"/>
          </p:cNvSpPr>
          <p:nvPr/>
        </p:nvSpPr>
        <p:spPr bwMode="auto">
          <a:xfrm>
            <a:off x="2743200" y="19050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rolls 5, </a:t>
            </a:r>
          </a:p>
          <a:p>
            <a:pPr algn="ctr"/>
            <a:r>
              <a:rPr lang="en-US" sz="1800"/>
              <a:t>Pays Transit on others squares (3*$1000) </a:t>
            </a:r>
          </a:p>
          <a:p>
            <a:pPr algn="ctr"/>
            <a:r>
              <a:rPr lang="en-US" sz="1800" u="sng"/>
              <a:t>Receives revenue on 6 squares (6*$2000)</a:t>
            </a:r>
          </a:p>
          <a:p>
            <a:pPr algn="ctr"/>
            <a:r>
              <a:rPr lang="en-US" sz="1800"/>
              <a:t>$12,000 - $3,000 = $9,000</a:t>
            </a:r>
          </a:p>
        </p:txBody>
      </p:sp>
      <p:sp>
        <p:nvSpPr>
          <p:cNvPr id="24626" name="Rectangle 50"/>
          <p:cNvSpPr>
            <a:spLocks noChangeArrowheads="1"/>
          </p:cNvSpPr>
          <p:nvPr/>
        </p:nvSpPr>
        <p:spPr bwMode="auto">
          <a:xfrm>
            <a:off x="2895600" y="20574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B rolls 3,</a:t>
            </a:r>
          </a:p>
          <a:p>
            <a:pPr algn="ctr"/>
            <a:r>
              <a:rPr lang="en-US"/>
              <a:t>Can get to IXE </a:t>
            </a:r>
          </a:p>
          <a:p>
            <a:pPr algn="ctr"/>
            <a:r>
              <a:rPr lang="en-US" sz="1800"/>
              <a:t>Pays Transit on others squares (8*$1000) </a:t>
            </a:r>
          </a:p>
          <a:p>
            <a:pPr algn="ctr"/>
            <a:r>
              <a:rPr lang="en-US" sz="1800" u="sng"/>
              <a:t>Receives revenue on 4 squares (4*$2000)</a:t>
            </a:r>
          </a:p>
          <a:p>
            <a:pPr algn="ctr"/>
            <a:r>
              <a:rPr lang="en-US" sz="1800"/>
              <a:t>$8,000 - $8,000 = $0</a:t>
            </a:r>
          </a:p>
        </p:txBody>
      </p:sp>
      <p:sp>
        <p:nvSpPr>
          <p:cNvPr id="24627" name="Text Box 51"/>
          <p:cNvSpPr txBox="1">
            <a:spLocks noChangeArrowheads="1"/>
          </p:cNvSpPr>
          <p:nvPr/>
        </p:nvSpPr>
        <p:spPr bwMode="auto">
          <a:xfrm>
            <a:off x="7848600" y="12954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4628" name="Text Box 52"/>
          <p:cNvSpPr txBox="1">
            <a:spLocks noChangeArrowheads="1"/>
          </p:cNvSpPr>
          <p:nvPr/>
        </p:nvSpPr>
        <p:spPr bwMode="auto">
          <a:xfrm>
            <a:off x="7848600" y="17526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4629" name="Text Box 53"/>
          <p:cNvSpPr txBox="1">
            <a:spLocks noChangeArrowheads="1"/>
          </p:cNvSpPr>
          <p:nvPr/>
        </p:nvSpPr>
        <p:spPr bwMode="auto">
          <a:xfrm>
            <a:off x="7848600" y="22098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4630" name="Rectangle 54"/>
          <p:cNvSpPr>
            <a:spLocks noChangeArrowheads="1"/>
          </p:cNvSpPr>
          <p:nvPr/>
        </p:nvSpPr>
        <p:spPr bwMode="auto">
          <a:xfrm>
            <a:off x="3048000" y="22098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C rolls 6,</a:t>
            </a:r>
          </a:p>
          <a:p>
            <a:pPr algn="ctr"/>
            <a:r>
              <a:rPr lang="en-US"/>
              <a:t>Can get to IXW, likes IXS </a:t>
            </a:r>
          </a:p>
          <a:p>
            <a:pPr algn="ctr"/>
            <a:r>
              <a:rPr lang="en-US" sz="1800"/>
              <a:t>Receives revenue on 7 squares (7*$2000)</a:t>
            </a:r>
          </a:p>
          <a:p>
            <a:pPr algn="ctr"/>
            <a:r>
              <a:rPr lang="en-US" sz="1800" u="sng"/>
              <a:t>Pays Transit on others squares (11*$1000)</a:t>
            </a:r>
            <a:r>
              <a:rPr lang="en-US" sz="1800"/>
              <a:t> </a:t>
            </a:r>
          </a:p>
          <a:p>
            <a:pPr algn="ctr"/>
            <a:r>
              <a:rPr lang="en-US" sz="1800"/>
              <a:t>$14,000 - $11,000 = $3,000</a:t>
            </a:r>
          </a:p>
        </p:txBody>
      </p:sp>
      <p:sp>
        <p:nvSpPr>
          <p:cNvPr id="24631" name="Text Box 55"/>
          <p:cNvSpPr txBox="1">
            <a:spLocks noChangeArrowheads="1"/>
          </p:cNvSpPr>
          <p:nvPr/>
        </p:nvSpPr>
        <p:spPr bwMode="auto">
          <a:xfrm>
            <a:off x="990600" y="49530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4632" name="Text Box 56"/>
          <p:cNvSpPr txBox="1">
            <a:spLocks noChangeArrowheads="1"/>
          </p:cNvSpPr>
          <p:nvPr/>
        </p:nvSpPr>
        <p:spPr bwMode="auto">
          <a:xfrm>
            <a:off x="990600" y="44958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4633" name="Text Box 57"/>
          <p:cNvSpPr txBox="1">
            <a:spLocks noChangeArrowheads="1"/>
          </p:cNvSpPr>
          <p:nvPr/>
        </p:nvSpPr>
        <p:spPr bwMode="auto">
          <a:xfrm>
            <a:off x="990600" y="39624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4634" name="Text Box 58"/>
          <p:cNvSpPr txBox="1">
            <a:spLocks noChangeArrowheads="1"/>
          </p:cNvSpPr>
          <p:nvPr/>
        </p:nvSpPr>
        <p:spPr bwMode="auto">
          <a:xfrm>
            <a:off x="16764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4635" name="Text Box 59"/>
          <p:cNvSpPr txBox="1">
            <a:spLocks noChangeArrowheads="1"/>
          </p:cNvSpPr>
          <p:nvPr/>
        </p:nvSpPr>
        <p:spPr bwMode="auto">
          <a:xfrm>
            <a:off x="23622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4636" name="Text Box 60"/>
          <p:cNvSpPr txBox="1">
            <a:spLocks noChangeArrowheads="1"/>
          </p:cNvSpPr>
          <p:nvPr/>
        </p:nvSpPr>
        <p:spPr bwMode="auto">
          <a:xfrm>
            <a:off x="1143000" y="35052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descr="10%"/>
          <p:cNvSpPr>
            <a:spLocks noChangeArrowheads="1"/>
          </p:cNvSpPr>
          <p:nvPr/>
        </p:nvSpPr>
        <p:spPr bwMode="auto">
          <a:xfrm>
            <a:off x="0" y="3429000"/>
            <a:ext cx="9144000" cy="3200400"/>
          </a:xfrm>
          <a:prstGeom prst="rect">
            <a:avLst/>
          </a:prstGeom>
          <a:pattFill prst="pct10">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25603" name="Rectangle 3" descr="Small grid"/>
          <p:cNvSpPr>
            <a:spLocks noChangeArrowheads="1"/>
          </p:cNvSpPr>
          <p:nvPr/>
        </p:nvSpPr>
        <p:spPr bwMode="auto">
          <a:xfrm>
            <a:off x="0" y="0"/>
            <a:ext cx="9144000" cy="3200400"/>
          </a:xfrm>
          <a:prstGeom prst="rect">
            <a:avLst/>
          </a:prstGeom>
          <a:pattFill prst="smGrid">
            <a:fgClr>
              <a:srgbClr val="FF99FF"/>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grpSp>
        <p:nvGrpSpPr>
          <p:cNvPr id="25604" name="Group 4"/>
          <p:cNvGrpSpPr>
            <a:grpSpLocks/>
          </p:cNvGrpSpPr>
          <p:nvPr/>
        </p:nvGrpSpPr>
        <p:grpSpPr bwMode="auto">
          <a:xfrm>
            <a:off x="838200" y="685800"/>
            <a:ext cx="7543800" cy="5334000"/>
            <a:chOff x="528" y="432"/>
            <a:chExt cx="4752" cy="3360"/>
          </a:xfrm>
        </p:grpSpPr>
        <p:sp>
          <p:nvSpPr>
            <p:cNvPr id="25605" name="Rectangle 5"/>
            <p:cNvSpPr>
              <a:spLocks noChangeArrowheads="1"/>
            </p:cNvSpPr>
            <p:nvPr/>
          </p:nvSpPr>
          <p:spPr bwMode="auto">
            <a:xfrm>
              <a:off x="528" y="432"/>
              <a:ext cx="4752" cy="33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5606" name="Line 6"/>
            <p:cNvSpPr>
              <a:spLocks noChangeShapeType="1"/>
            </p:cNvSpPr>
            <p:nvPr/>
          </p:nvSpPr>
          <p:spPr bwMode="auto">
            <a:xfrm>
              <a:off x="528" y="76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07" name="Line 7"/>
            <p:cNvSpPr>
              <a:spLocks noChangeShapeType="1"/>
            </p:cNvSpPr>
            <p:nvPr/>
          </p:nvSpPr>
          <p:spPr bwMode="auto">
            <a:xfrm>
              <a:off x="528" y="110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08" name="Line 8"/>
            <p:cNvSpPr>
              <a:spLocks noChangeShapeType="1"/>
            </p:cNvSpPr>
            <p:nvPr/>
          </p:nvSpPr>
          <p:spPr bwMode="auto">
            <a:xfrm>
              <a:off x="528" y="144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09" name="Line 9"/>
            <p:cNvSpPr>
              <a:spLocks noChangeShapeType="1"/>
            </p:cNvSpPr>
            <p:nvPr/>
          </p:nvSpPr>
          <p:spPr bwMode="auto">
            <a:xfrm>
              <a:off x="528" y="177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0" name="Line 10"/>
            <p:cNvSpPr>
              <a:spLocks noChangeShapeType="1"/>
            </p:cNvSpPr>
            <p:nvPr/>
          </p:nvSpPr>
          <p:spPr bwMode="auto">
            <a:xfrm>
              <a:off x="528" y="2112"/>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1" name="Line 11"/>
            <p:cNvSpPr>
              <a:spLocks noChangeShapeType="1"/>
            </p:cNvSpPr>
            <p:nvPr/>
          </p:nvSpPr>
          <p:spPr bwMode="auto">
            <a:xfrm>
              <a:off x="528" y="244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2" name="Line 12"/>
            <p:cNvSpPr>
              <a:spLocks noChangeShapeType="1"/>
            </p:cNvSpPr>
            <p:nvPr/>
          </p:nvSpPr>
          <p:spPr bwMode="auto">
            <a:xfrm>
              <a:off x="528" y="278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3" name="Line 13"/>
            <p:cNvSpPr>
              <a:spLocks noChangeShapeType="1"/>
            </p:cNvSpPr>
            <p:nvPr/>
          </p:nvSpPr>
          <p:spPr bwMode="auto">
            <a:xfrm>
              <a:off x="528" y="312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4" name="Line 14"/>
            <p:cNvSpPr>
              <a:spLocks noChangeShapeType="1"/>
            </p:cNvSpPr>
            <p:nvPr/>
          </p:nvSpPr>
          <p:spPr bwMode="auto">
            <a:xfrm>
              <a:off x="528" y="345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5" name="Line 15"/>
            <p:cNvSpPr>
              <a:spLocks noChangeShapeType="1"/>
            </p:cNvSpPr>
            <p:nvPr/>
          </p:nvSpPr>
          <p:spPr bwMode="auto">
            <a:xfrm>
              <a:off x="96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6" name="Line 16"/>
            <p:cNvSpPr>
              <a:spLocks noChangeShapeType="1"/>
            </p:cNvSpPr>
            <p:nvPr/>
          </p:nvSpPr>
          <p:spPr bwMode="auto">
            <a:xfrm>
              <a:off x="139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7" name="Line 17"/>
            <p:cNvSpPr>
              <a:spLocks noChangeShapeType="1"/>
            </p:cNvSpPr>
            <p:nvPr/>
          </p:nvSpPr>
          <p:spPr bwMode="auto">
            <a:xfrm>
              <a:off x="182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8" name="Line 18"/>
            <p:cNvSpPr>
              <a:spLocks noChangeShapeType="1"/>
            </p:cNvSpPr>
            <p:nvPr/>
          </p:nvSpPr>
          <p:spPr bwMode="auto">
            <a:xfrm>
              <a:off x="225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19" name="Line 19"/>
            <p:cNvSpPr>
              <a:spLocks noChangeShapeType="1"/>
            </p:cNvSpPr>
            <p:nvPr/>
          </p:nvSpPr>
          <p:spPr bwMode="auto">
            <a:xfrm>
              <a:off x="268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20" name="Line 20"/>
            <p:cNvSpPr>
              <a:spLocks noChangeShapeType="1"/>
            </p:cNvSpPr>
            <p:nvPr/>
          </p:nvSpPr>
          <p:spPr bwMode="auto">
            <a:xfrm>
              <a:off x="312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21" name="Line 21"/>
            <p:cNvSpPr>
              <a:spLocks noChangeShapeType="1"/>
            </p:cNvSpPr>
            <p:nvPr/>
          </p:nvSpPr>
          <p:spPr bwMode="auto">
            <a:xfrm>
              <a:off x="355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22" name="Line 22"/>
            <p:cNvSpPr>
              <a:spLocks noChangeShapeType="1"/>
            </p:cNvSpPr>
            <p:nvPr/>
          </p:nvSpPr>
          <p:spPr bwMode="auto">
            <a:xfrm>
              <a:off x="398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23" name="Line 23"/>
            <p:cNvSpPr>
              <a:spLocks noChangeShapeType="1"/>
            </p:cNvSpPr>
            <p:nvPr/>
          </p:nvSpPr>
          <p:spPr bwMode="auto">
            <a:xfrm>
              <a:off x="441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24" name="Line 24"/>
            <p:cNvSpPr>
              <a:spLocks noChangeShapeType="1"/>
            </p:cNvSpPr>
            <p:nvPr/>
          </p:nvSpPr>
          <p:spPr bwMode="auto">
            <a:xfrm>
              <a:off x="484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25" name="Line 25"/>
            <p:cNvSpPr>
              <a:spLocks noChangeShapeType="1"/>
            </p:cNvSpPr>
            <p:nvPr/>
          </p:nvSpPr>
          <p:spPr bwMode="auto">
            <a:xfrm>
              <a:off x="528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626" name="Text Box 26"/>
            <p:cNvSpPr txBox="1">
              <a:spLocks noChangeArrowheads="1"/>
            </p:cNvSpPr>
            <p:nvPr/>
          </p:nvSpPr>
          <p:spPr bwMode="auto">
            <a:xfrm>
              <a:off x="624" y="480"/>
              <a:ext cx="255" cy="288"/>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5627" name="Text Box 27"/>
            <p:cNvSpPr txBox="1">
              <a:spLocks noChangeArrowheads="1"/>
            </p:cNvSpPr>
            <p:nvPr/>
          </p:nvSpPr>
          <p:spPr bwMode="auto">
            <a:xfrm>
              <a:off x="624" y="3504"/>
              <a:ext cx="244" cy="288"/>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5628" name="Text Box 28"/>
            <p:cNvSpPr txBox="1">
              <a:spLocks noChangeArrowheads="1"/>
            </p:cNvSpPr>
            <p:nvPr/>
          </p:nvSpPr>
          <p:spPr bwMode="auto">
            <a:xfrm>
              <a:off x="4944" y="480"/>
              <a:ext cx="244" cy="288"/>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5629" name="Text Box 29"/>
            <p:cNvSpPr txBox="1">
              <a:spLocks noChangeArrowheads="1"/>
            </p:cNvSpPr>
            <p:nvPr/>
          </p:nvSpPr>
          <p:spPr bwMode="auto">
            <a:xfrm>
              <a:off x="4944" y="3504"/>
              <a:ext cx="255" cy="288"/>
            </a:xfrm>
            <a:prstGeom prst="rect">
              <a:avLst/>
            </a:prstGeom>
            <a:noFill/>
            <a:ln w="9525">
              <a:noFill/>
              <a:miter lim="800000"/>
              <a:headEnd/>
              <a:tailEnd/>
            </a:ln>
            <a:effectLst/>
          </p:spPr>
          <p:txBody>
            <a:bodyPr wrap="none">
              <a:prstTxWarp prst="textNoShape">
                <a:avLst/>
              </a:prstTxWarp>
              <a:spAutoFit/>
            </a:bodyPr>
            <a:lstStyle/>
            <a:p>
              <a:r>
                <a:rPr lang="en-US"/>
                <a:t>D</a:t>
              </a:r>
            </a:p>
          </p:txBody>
        </p:sp>
      </p:grpSp>
      <p:sp>
        <p:nvSpPr>
          <p:cNvPr id="25630" name="Text Box 30"/>
          <p:cNvSpPr txBox="1">
            <a:spLocks noChangeArrowheads="1"/>
          </p:cNvSpPr>
          <p:nvPr/>
        </p:nvSpPr>
        <p:spPr bwMode="auto">
          <a:xfrm>
            <a:off x="60325" y="412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X</a:t>
            </a:r>
          </a:p>
        </p:txBody>
      </p:sp>
      <p:sp>
        <p:nvSpPr>
          <p:cNvPr id="25631" name="Text Box 31"/>
          <p:cNvSpPr txBox="1">
            <a:spLocks noChangeArrowheads="1"/>
          </p:cNvSpPr>
          <p:nvPr/>
        </p:nvSpPr>
        <p:spPr bwMode="auto">
          <a:xfrm>
            <a:off x="60325" y="60610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Y</a:t>
            </a:r>
          </a:p>
        </p:txBody>
      </p:sp>
      <p:sp>
        <p:nvSpPr>
          <p:cNvPr id="25632" name="AutoShape 32"/>
          <p:cNvSpPr>
            <a:spLocks noChangeArrowheads="1"/>
          </p:cNvSpPr>
          <p:nvPr/>
        </p:nvSpPr>
        <p:spPr bwMode="auto">
          <a:xfrm>
            <a:off x="12192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IXW</a:t>
            </a:r>
          </a:p>
        </p:txBody>
      </p:sp>
      <p:sp>
        <p:nvSpPr>
          <p:cNvPr id="25633" name="AutoShape 33"/>
          <p:cNvSpPr>
            <a:spLocks noChangeArrowheads="1"/>
          </p:cNvSpPr>
          <p:nvPr/>
        </p:nvSpPr>
        <p:spPr bwMode="auto">
          <a:xfrm>
            <a:off x="73914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IXE</a:t>
            </a:r>
          </a:p>
        </p:txBody>
      </p:sp>
      <p:sp>
        <p:nvSpPr>
          <p:cNvPr id="25634" name="AutoShape 34"/>
          <p:cNvSpPr>
            <a:spLocks noChangeArrowheads="1"/>
          </p:cNvSpPr>
          <p:nvPr/>
        </p:nvSpPr>
        <p:spPr bwMode="auto">
          <a:xfrm>
            <a:off x="3962400" y="9144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IXN</a:t>
            </a:r>
          </a:p>
        </p:txBody>
      </p:sp>
      <p:sp>
        <p:nvSpPr>
          <p:cNvPr id="25635" name="AutoShape 35"/>
          <p:cNvSpPr>
            <a:spLocks noChangeArrowheads="1"/>
          </p:cNvSpPr>
          <p:nvPr/>
        </p:nvSpPr>
        <p:spPr bwMode="auto">
          <a:xfrm>
            <a:off x="4648200" y="51816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IXS</a:t>
            </a:r>
          </a:p>
        </p:txBody>
      </p:sp>
      <p:sp>
        <p:nvSpPr>
          <p:cNvPr id="25636" name="Text Box 36"/>
          <p:cNvSpPr txBox="1">
            <a:spLocks noChangeArrowheads="1"/>
          </p:cNvSpPr>
          <p:nvPr/>
        </p:nvSpPr>
        <p:spPr bwMode="auto">
          <a:xfrm>
            <a:off x="914400" y="35052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5637" name="Text Box 37"/>
          <p:cNvSpPr txBox="1">
            <a:spLocks noChangeArrowheads="1"/>
          </p:cNvSpPr>
          <p:nvPr/>
        </p:nvSpPr>
        <p:spPr bwMode="auto">
          <a:xfrm>
            <a:off x="7924800" y="34290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5638" name="Text Box 38"/>
          <p:cNvSpPr txBox="1">
            <a:spLocks noChangeArrowheads="1"/>
          </p:cNvSpPr>
          <p:nvPr/>
        </p:nvSpPr>
        <p:spPr bwMode="auto">
          <a:xfrm>
            <a:off x="79248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5639" name="Text Box 39"/>
          <p:cNvSpPr txBox="1">
            <a:spLocks noChangeArrowheads="1"/>
          </p:cNvSpPr>
          <p:nvPr/>
        </p:nvSpPr>
        <p:spPr bwMode="auto">
          <a:xfrm>
            <a:off x="8382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5640" name="Rectangle 40"/>
          <p:cNvSpPr>
            <a:spLocks noChangeArrowheads="1"/>
          </p:cNvSpPr>
          <p:nvPr/>
        </p:nvSpPr>
        <p:spPr bwMode="auto">
          <a:xfrm>
            <a:off x="7620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5641" name="Rectangle 41"/>
          <p:cNvSpPr>
            <a:spLocks noChangeArrowheads="1"/>
          </p:cNvSpPr>
          <p:nvPr/>
        </p:nvSpPr>
        <p:spPr bwMode="auto">
          <a:xfrm>
            <a:off x="762000" y="3505200"/>
            <a:ext cx="7620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5642" name="Rectangle 42"/>
          <p:cNvSpPr>
            <a:spLocks noChangeArrowheads="1"/>
          </p:cNvSpPr>
          <p:nvPr/>
        </p:nvSpPr>
        <p:spPr bwMode="auto">
          <a:xfrm>
            <a:off x="7924800" y="3429000"/>
            <a:ext cx="6096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5643" name="Rectangle 43"/>
          <p:cNvSpPr>
            <a:spLocks noChangeArrowheads="1"/>
          </p:cNvSpPr>
          <p:nvPr/>
        </p:nvSpPr>
        <p:spPr bwMode="auto">
          <a:xfrm>
            <a:off x="78486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5644" name="Text Box 44"/>
          <p:cNvSpPr txBox="1">
            <a:spLocks noChangeArrowheads="1"/>
          </p:cNvSpPr>
          <p:nvPr/>
        </p:nvSpPr>
        <p:spPr bwMode="auto">
          <a:xfrm>
            <a:off x="16764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5645" name="Text Box 45"/>
          <p:cNvSpPr txBox="1">
            <a:spLocks noChangeArrowheads="1"/>
          </p:cNvSpPr>
          <p:nvPr/>
        </p:nvSpPr>
        <p:spPr bwMode="auto">
          <a:xfrm>
            <a:off x="2286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5646" name="Text Box 46"/>
          <p:cNvSpPr txBox="1">
            <a:spLocks noChangeArrowheads="1"/>
          </p:cNvSpPr>
          <p:nvPr/>
        </p:nvSpPr>
        <p:spPr bwMode="auto">
          <a:xfrm>
            <a:off x="3048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5647" name="Text Box 47"/>
          <p:cNvSpPr txBox="1">
            <a:spLocks noChangeArrowheads="1"/>
          </p:cNvSpPr>
          <p:nvPr/>
        </p:nvSpPr>
        <p:spPr bwMode="auto">
          <a:xfrm>
            <a:off x="36576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5648" name="Text Box 48"/>
          <p:cNvSpPr txBox="1">
            <a:spLocks noChangeArrowheads="1"/>
          </p:cNvSpPr>
          <p:nvPr/>
        </p:nvSpPr>
        <p:spPr bwMode="auto">
          <a:xfrm>
            <a:off x="990600" y="12954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5649" name="Rectangle 49"/>
          <p:cNvSpPr>
            <a:spLocks noChangeArrowheads="1"/>
          </p:cNvSpPr>
          <p:nvPr/>
        </p:nvSpPr>
        <p:spPr bwMode="auto">
          <a:xfrm>
            <a:off x="2743200" y="19050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rolls 5, </a:t>
            </a:r>
          </a:p>
          <a:p>
            <a:pPr algn="ctr"/>
            <a:r>
              <a:rPr lang="en-US" sz="1800"/>
              <a:t>Pays Transit on others squares (3*$1000) </a:t>
            </a:r>
          </a:p>
          <a:p>
            <a:pPr algn="ctr"/>
            <a:r>
              <a:rPr lang="en-US" sz="1800" u="sng"/>
              <a:t>Receives revenue on 6 squares (6*$2000)</a:t>
            </a:r>
          </a:p>
          <a:p>
            <a:pPr algn="ctr"/>
            <a:r>
              <a:rPr lang="en-US" sz="1800"/>
              <a:t>$12,000 - $3,000 = $9,000</a:t>
            </a:r>
          </a:p>
        </p:txBody>
      </p:sp>
      <p:sp>
        <p:nvSpPr>
          <p:cNvPr id="25650" name="Rectangle 50"/>
          <p:cNvSpPr>
            <a:spLocks noChangeArrowheads="1"/>
          </p:cNvSpPr>
          <p:nvPr/>
        </p:nvSpPr>
        <p:spPr bwMode="auto">
          <a:xfrm>
            <a:off x="2895600" y="20574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B rolls 3,</a:t>
            </a:r>
          </a:p>
          <a:p>
            <a:pPr algn="ctr"/>
            <a:r>
              <a:rPr lang="en-US"/>
              <a:t>Can get to IXE </a:t>
            </a:r>
          </a:p>
          <a:p>
            <a:pPr algn="ctr"/>
            <a:r>
              <a:rPr lang="en-US" sz="1800"/>
              <a:t>Pays Transit on others squares (8*$1000) </a:t>
            </a:r>
          </a:p>
          <a:p>
            <a:pPr algn="ctr"/>
            <a:r>
              <a:rPr lang="en-US" sz="1800" u="sng"/>
              <a:t>Receives revenue on 4 squares (4*$2000)</a:t>
            </a:r>
          </a:p>
          <a:p>
            <a:pPr algn="ctr"/>
            <a:r>
              <a:rPr lang="en-US" sz="1800"/>
              <a:t>$8,000 - $8,000 = $0</a:t>
            </a:r>
          </a:p>
        </p:txBody>
      </p:sp>
      <p:sp>
        <p:nvSpPr>
          <p:cNvPr id="25651" name="Text Box 51"/>
          <p:cNvSpPr txBox="1">
            <a:spLocks noChangeArrowheads="1"/>
          </p:cNvSpPr>
          <p:nvPr/>
        </p:nvSpPr>
        <p:spPr bwMode="auto">
          <a:xfrm>
            <a:off x="7848600" y="12954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5652" name="Text Box 52"/>
          <p:cNvSpPr txBox="1">
            <a:spLocks noChangeArrowheads="1"/>
          </p:cNvSpPr>
          <p:nvPr/>
        </p:nvSpPr>
        <p:spPr bwMode="auto">
          <a:xfrm>
            <a:off x="7848600" y="17526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5653" name="Text Box 53"/>
          <p:cNvSpPr txBox="1">
            <a:spLocks noChangeArrowheads="1"/>
          </p:cNvSpPr>
          <p:nvPr/>
        </p:nvSpPr>
        <p:spPr bwMode="auto">
          <a:xfrm>
            <a:off x="7848600" y="22098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5654" name="Rectangle 54"/>
          <p:cNvSpPr>
            <a:spLocks noChangeArrowheads="1"/>
          </p:cNvSpPr>
          <p:nvPr/>
        </p:nvSpPr>
        <p:spPr bwMode="auto">
          <a:xfrm>
            <a:off x="3048000" y="22098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C rolls 6,</a:t>
            </a:r>
          </a:p>
          <a:p>
            <a:pPr algn="ctr"/>
            <a:r>
              <a:rPr lang="en-US"/>
              <a:t>Can get to IXW, IXS </a:t>
            </a:r>
          </a:p>
          <a:p>
            <a:pPr algn="ctr"/>
            <a:r>
              <a:rPr lang="en-US" sz="1800"/>
              <a:t>Pays Transit on others squares (11*$1000) </a:t>
            </a:r>
          </a:p>
          <a:p>
            <a:pPr algn="ctr"/>
            <a:r>
              <a:rPr lang="en-US" sz="1800" u="sng"/>
              <a:t>Receives revenue on 4 squares (7*$2000)</a:t>
            </a:r>
          </a:p>
          <a:p>
            <a:pPr algn="ctr"/>
            <a:r>
              <a:rPr lang="en-US" sz="1800"/>
              <a:t>$14,000 - $11,000 = $3,000</a:t>
            </a:r>
          </a:p>
        </p:txBody>
      </p:sp>
      <p:sp>
        <p:nvSpPr>
          <p:cNvPr id="25655" name="Text Box 55"/>
          <p:cNvSpPr txBox="1">
            <a:spLocks noChangeArrowheads="1"/>
          </p:cNvSpPr>
          <p:nvPr/>
        </p:nvSpPr>
        <p:spPr bwMode="auto">
          <a:xfrm>
            <a:off x="990600" y="49530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5656" name="Text Box 56"/>
          <p:cNvSpPr txBox="1">
            <a:spLocks noChangeArrowheads="1"/>
          </p:cNvSpPr>
          <p:nvPr/>
        </p:nvSpPr>
        <p:spPr bwMode="auto">
          <a:xfrm>
            <a:off x="990600" y="44958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5657" name="Text Box 57"/>
          <p:cNvSpPr txBox="1">
            <a:spLocks noChangeArrowheads="1"/>
          </p:cNvSpPr>
          <p:nvPr/>
        </p:nvSpPr>
        <p:spPr bwMode="auto">
          <a:xfrm>
            <a:off x="990600" y="39624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5658" name="Text Box 58"/>
          <p:cNvSpPr txBox="1">
            <a:spLocks noChangeArrowheads="1"/>
          </p:cNvSpPr>
          <p:nvPr/>
        </p:nvSpPr>
        <p:spPr bwMode="auto">
          <a:xfrm>
            <a:off x="16764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5659" name="Text Box 59"/>
          <p:cNvSpPr txBox="1">
            <a:spLocks noChangeArrowheads="1"/>
          </p:cNvSpPr>
          <p:nvPr/>
        </p:nvSpPr>
        <p:spPr bwMode="auto">
          <a:xfrm>
            <a:off x="23622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5660" name="Text Box 60"/>
          <p:cNvSpPr txBox="1">
            <a:spLocks noChangeArrowheads="1"/>
          </p:cNvSpPr>
          <p:nvPr/>
        </p:nvSpPr>
        <p:spPr bwMode="auto">
          <a:xfrm>
            <a:off x="1143000" y="35052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5661" name="Rectangle 61"/>
          <p:cNvSpPr>
            <a:spLocks noChangeArrowheads="1"/>
          </p:cNvSpPr>
          <p:nvPr/>
        </p:nvSpPr>
        <p:spPr bwMode="auto">
          <a:xfrm>
            <a:off x="3200400" y="23622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D rolls 1,</a:t>
            </a:r>
          </a:p>
          <a:p>
            <a:pPr algn="ctr"/>
            <a:r>
              <a:rPr lang="en-US">
                <a:solidFill>
                  <a:srgbClr val="FF0000"/>
                </a:solidFill>
              </a:rPr>
              <a:t>Late entrant</a:t>
            </a:r>
            <a:r>
              <a:rPr lang="en-US"/>
              <a:t> heading to IXE</a:t>
            </a:r>
          </a:p>
          <a:p>
            <a:pPr algn="ctr"/>
            <a:r>
              <a:rPr lang="en-US" sz="1800"/>
              <a:t>Receives revenue on 2 squares (2*$2000)</a:t>
            </a:r>
          </a:p>
          <a:p>
            <a:pPr algn="ctr"/>
            <a:r>
              <a:rPr lang="en-US" sz="1800" u="sng"/>
              <a:t>Pays Transit on others squares (17*$1000)</a:t>
            </a:r>
            <a:r>
              <a:rPr lang="en-US" sz="1800"/>
              <a:t> </a:t>
            </a:r>
          </a:p>
          <a:p>
            <a:pPr algn="ctr"/>
            <a:r>
              <a:rPr lang="en-US" sz="1800"/>
              <a:t>$4,000 - $17,000 = </a:t>
            </a:r>
            <a:r>
              <a:rPr lang="en-US" sz="1800">
                <a:solidFill>
                  <a:srgbClr val="FF0000"/>
                </a:solidFill>
              </a:rPr>
              <a:t>-$13,000</a:t>
            </a:r>
          </a:p>
        </p:txBody>
      </p:sp>
      <p:sp>
        <p:nvSpPr>
          <p:cNvPr id="25662" name="Text Box 62"/>
          <p:cNvSpPr txBox="1">
            <a:spLocks noChangeArrowheads="1"/>
          </p:cNvSpPr>
          <p:nvPr/>
        </p:nvSpPr>
        <p:spPr bwMode="auto">
          <a:xfrm>
            <a:off x="7832725" y="4918075"/>
            <a:ext cx="404813"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Scoreboard after Round 1</a:t>
            </a:r>
          </a:p>
        </p:txBody>
      </p:sp>
      <p:sp>
        <p:nvSpPr>
          <p:cNvPr id="26627" name="Rectangle 3"/>
          <p:cNvSpPr>
            <a:spLocks noGrp="1" noChangeArrowheads="1"/>
          </p:cNvSpPr>
          <p:nvPr>
            <p:ph type="body" idx="1"/>
          </p:nvPr>
        </p:nvSpPr>
        <p:spPr/>
        <p:txBody>
          <a:bodyPr/>
          <a:lstStyle/>
          <a:p>
            <a:r>
              <a:rPr lang="en-US"/>
              <a:t>ISP A: $9,000</a:t>
            </a:r>
          </a:p>
          <a:p>
            <a:r>
              <a:rPr lang="en-US"/>
              <a:t>ISP B: $0</a:t>
            </a:r>
          </a:p>
          <a:p>
            <a:r>
              <a:rPr lang="en-US"/>
              <a:t>ISPC: $3,000</a:t>
            </a:r>
          </a:p>
          <a:p>
            <a:r>
              <a:rPr lang="en-US"/>
              <a:t>ISPD: -$13,000</a:t>
            </a:r>
          </a:p>
          <a:p>
            <a:endParaRPr lang="en-US"/>
          </a:p>
          <a:p>
            <a:r>
              <a:rPr lang="en-US">
                <a:solidFill>
                  <a:schemeClr val="bg1"/>
                </a:solidFill>
              </a:rPr>
              <a:t>On to Round 2</a:t>
            </a:r>
            <a:r>
              <a:rPr lang="en-US">
                <a:solidFill>
                  <a:schemeClr val="bg1"/>
                </a:solidFill>
                <a:sym typeface="Wingdings" charset="2"/>
              </a:rPr>
              <a:t></a:t>
            </a:r>
          </a:p>
          <a:p>
            <a:endParaRPr lang="en-US">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descr="10%"/>
          <p:cNvSpPr>
            <a:spLocks noChangeArrowheads="1"/>
          </p:cNvSpPr>
          <p:nvPr/>
        </p:nvSpPr>
        <p:spPr bwMode="auto">
          <a:xfrm>
            <a:off x="0" y="3429000"/>
            <a:ext cx="9144000" cy="3200400"/>
          </a:xfrm>
          <a:prstGeom prst="rect">
            <a:avLst/>
          </a:prstGeom>
          <a:pattFill prst="pct10">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27651" name="Rectangle 3" descr="Small grid"/>
          <p:cNvSpPr>
            <a:spLocks noChangeArrowheads="1"/>
          </p:cNvSpPr>
          <p:nvPr/>
        </p:nvSpPr>
        <p:spPr bwMode="auto">
          <a:xfrm>
            <a:off x="0" y="0"/>
            <a:ext cx="9144000" cy="3200400"/>
          </a:xfrm>
          <a:prstGeom prst="rect">
            <a:avLst/>
          </a:prstGeom>
          <a:pattFill prst="smGrid">
            <a:fgClr>
              <a:srgbClr val="FF99FF"/>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grpSp>
        <p:nvGrpSpPr>
          <p:cNvPr id="27652" name="Group 4"/>
          <p:cNvGrpSpPr>
            <a:grpSpLocks/>
          </p:cNvGrpSpPr>
          <p:nvPr/>
        </p:nvGrpSpPr>
        <p:grpSpPr bwMode="auto">
          <a:xfrm>
            <a:off x="838200" y="685800"/>
            <a:ext cx="7543800" cy="5334000"/>
            <a:chOff x="528" y="432"/>
            <a:chExt cx="4752" cy="3360"/>
          </a:xfrm>
        </p:grpSpPr>
        <p:sp>
          <p:nvSpPr>
            <p:cNvPr id="27653" name="Rectangle 5"/>
            <p:cNvSpPr>
              <a:spLocks noChangeArrowheads="1"/>
            </p:cNvSpPr>
            <p:nvPr/>
          </p:nvSpPr>
          <p:spPr bwMode="auto">
            <a:xfrm>
              <a:off x="528" y="432"/>
              <a:ext cx="4752" cy="33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7654" name="Line 6"/>
            <p:cNvSpPr>
              <a:spLocks noChangeShapeType="1"/>
            </p:cNvSpPr>
            <p:nvPr/>
          </p:nvSpPr>
          <p:spPr bwMode="auto">
            <a:xfrm>
              <a:off x="528" y="76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55" name="Line 7"/>
            <p:cNvSpPr>
              <a:spLocks noChangeShapeType="1"/>
            </p:cNvSpPr>
            <p:nvPr/>
          </p:nvSpPr>
          <p:spPr bwMode="auto">
            <a:xfrm>
              <a:off x="528" y="110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56" name="Line 8"/>
            <p:cNvSpPr>
              <a:spLocks noChangeShapeType="1"/>
            </p:cNvSpPr>
            <p:nvPr/>
          </p:nvSpPr>
          <p:spPr bwMode="auto">
            <a:xfrm>
              <a:off x="528" y="144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57" name="Line 9"/>
            <p:cNvSpPr>
              <a:spLocks noChangeShapeType="1"/>
            </p:cNvSpPr>
            <p:nvPr/>
          </p:nvSpPr>
          <p:spPr bwMode="auto">
            <a:xfrm>
              <a:off x="528" y="177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58" name="Line 10"/>
            <p:cNvSpPr>
              <a:spLocks noChangeShapeType="1"/>
            </p:cNvSpPr>
            <p:nvPr/>
          </p:nvSpPr>
          <p:spPr bwMode="auto">
            <a:xfrm>
              <a:off x="528" y="2112"/>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59" name="Line 11"/>
            <p:cNvSpPr>
              <a:spLocks noChangeShapeType="1"/>
            </p:cNvSpPr>
            <p:nvPr/>
          </p:nvSpPr>
          <p:spPr bwMode="auto">
            <a:xfrm>
              <a:off x="528" y="244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0" name="Line 12"/>
            <p:cNvSpPr>
              <a:spLocks noChangeShapeType="1"/>
            </p:cNvSpPr>
            <p:nvPr/>
          </p:nvSpPr>
          <p:spPr bwMode="auto">
            <a:xfrm>
              <a:off x="528" y="278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1" name="Line 13"/>
            <p:cNvSpPr>
              <a:spLocks noChangeShapeType="1"/>
            </p:cNvSpPr>
            <p:nvPr/>
          </p:nvSpPr>
          <p:spPr bwMode="auto">
            <a:xfrm>
              <a:off x="528" y="312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2" name="Line 14"/>
            <p:cNvSpPr>
              <a:spLocks noChangeShapeType="1"/>
            </p:cNvSpPr>
            <p:nvPr/>
          </p:nvSpPr>
          <p:spPr bwMode="auto">
            <a:xfrm>
              <a:off x="528" y="345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3" name="Line 15"/>
            <p:cNvSpPr>
              <a:spLocks noChangeShapeType="1"/>
            </p:cNvSpPr>
            <p:nvPr/>
          </p:nvSpPr>
          <p:spPr bwMode="auto">
            <a:xfrm>
              <a:off x="96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4" name="Line 16"/>
            <p:cNvSpPr>
              <a:spLocks noChangeShapeType="1"/>
            </p:cNvSpPr>
            <p:nvPr/>
          </p:nvSpPr>
          <p:spPr bwMode="auto">
            <a:xfrm>
              <a:off x="139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5" name="Line 17"/>
            <p:cNvSpPr>
              <a:spLocks noChangeShapeType="1"/>
            </p:cNvSpPr>
            <p:nvPr/>
          </p:nvSpPr>
          <p:spPr bwMode="auto">
            <a:xfrm>
              <a:off x="182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6" name="Line 18"/>
            <p:cNvSpPr>
              <a:spLocks noChangeShapeType="1"/>
            </p:cNvSpPr>
            <p:nvPr/>
          </p:nvSpPr>
          <p:spPr bwMode="auto">
            <a:xfrm>
              <a:off x="225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7" name="Line 19"/>
            <p:cNvSpPr>
              <a:spLocks noChangeShapeType="1"/>
            </p:cNvSpPr>
            <p:nvPr/>
          </p:nvSpPr>
          <p:spPr bwMode="auto">
            <a:xfrm>
              <a:off x="268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8" name="Line 20"/>
            <p:cNvSpPr>
              <a:spLocks noChangeShapeType="1"/>
            </p:cNvSpPr>
            <p:nvPr/>
          </p:nvSpPr>
          <p:spPr bwMode="auto">
            <a:xfrm>
              <a:off x="312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9" name="Line 21"/>
            <p:cNvSpPr>
              <a:spLocks noChangeShapeType="1"/>
            </p:cNvSpPr>
            <p:nvPr/>
          </p:nvSpPr>
          <p:spPr bwMode="auto">
            <a:xfrm>
              <a:off x="355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70" name="Line 22"/>
            <p:cNvSpPr>
              <a:spLocks noChangeShapeType="1"/>
            </p:cNvSpPr>
            <p:nvPr/>
          </p:nvSpPr>
          <p:spPr bwMode="auto">
            <a:xfrm>
              <a:off x="398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71" name="Line 23"/>
            <p:cNvSpPr>
              <a:spLocks noChangeShapeType="1"/>
            </p:cNvSpPr>
            <p:nvPr/>
          </p:nvSpPr>
          <p:spPr bwMode="auto">
            <a:xfrm>
              <a:off x="441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72" name="Line 24"/>
            <p:cNvSpPr>
              <a:spLocks noChangeShapeType="1"/>
            </p:cNvSpPr>
            <p:nvPr/>
          </p:nvSpPr>
          <p:spPr bwMode="auto">
            <a:xfrm>
              <a:off x="484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73" name="Line 25"/>
            <p:cNvSpPr>
              <a:spLocks noChangeShapeType="1"/>
            </p:cNvSpPr>
            <p:nvPr/>
          </p:nvSpPr>
          <p:spPr bwMode="auto">
            <a:xfrm>
              <a:off x="528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74" name="Text Box 26"/>
            <p:cNvSpPr txBox="1">
              <a:spLocks noChangeArrowheads="1"/>
            </p:cNvSpPr>
            <p:nvPr/>
          </p:nvSpPr>
          <p:spPr bwMode="auto">
            <a:xfrm>
              <a:off x="624" y="480"/>
              <a:ext cx="255" cy="288"/>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675" name="Text Box 27"/>
            <p:cNvSpPr txBox="1">
              <a:spLocks noChangeArrowheads="1"/>
            </p:cNvSpPr>
            <p:nvPr/>
          </p:nvSpPr>
          <p:spPr bwMode="auto">
            <a:xfrm>
              <a:off x="624" y="3504"/>
              <a:ext cx="244" cy="288"/>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7676" name="Text Box 28"/>
            <p:cNvSpPr txBox="1">
              <a:spLocks noChangeArrowheads="1"/>
            </p:cNvSpPr>
            <p:nvPr/>
          </p:nvSpPr>
          <p:spPr bwMode="auto">
            <a:xfrm>
              <a:off x="4944" y="480"/>
              <a:ext cx="244" cy="288"/>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7677" name="Text Box 29"/>
            <p:cNvSpPr txBox="1">
              <a:spLocks noChangeArrowheads="1"/>
            </p:cNvSpPr>
            <p:nvPr/>
          </p:nvSpPr>
          <p:spPr bwMode="auto">
            <a:xfrm>
              <a:off x="4944" y="3504"/>
              <a:ext cx="255" cy="288"/>
            </a:xfrm>
            <a:prstGeom prst="rect">
              <a:avLst/>
            </a:prstGeom>
            <a:noFill/>
            <a:ln w="9525">
              <a:noFill/>
              <a:miter lim="800000"/>
              <a:headEnd/>
              <a:tailEnd/>
            </a:ln>
            <a:effectLst/>
          </p:spPr>
          <p:txBody>
            <a:bodyPr wrap="none">
              <a:prstTxWarp prst="textNoShape">
                <a:avLst/>
              </a:prstTxWarp>
              <a:spAutoFit/>
            </a:bodyPr>
            <a:lstStyle/>
            <a:p>
              <a:r>
                <a:rPr lang="en-US"/>
                <a:t>D</a:t>
              </a:r>
            </a:p>
          </p:txBody>
        </p:sp>
      </p:grpSp>
      <p:sp>
        <p:nvSpPr>
          <p:cNvPr id="27678" name="Text Box 30"/>
          <p:cNvSpPr txBox="1">
            <a:spLocks noChangeArrowheads="1"/>
          </p:cNvSpPr>
          <p:nvPr/>
        </p:nvSpPr>
        <p:spPr bwMode="auto">
          <a:xfrm>
            <a:off x="60325" y="412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X</a:t>
            </a:r>
          </a:p>
        </p:txBody>
      </p:sp>
      <p:sp>
        <p:nvSpPr>
          <p:cNvPr id="27679" name="Text Box 31"/>
          <p:cNvSpPr txBox="1">
            <a:spLocks noChangeArrowheads="1"/>
          </p:cNvSpPr>
          <p:nvPr/>
        </p:nvSpPr>
        <p:spPr bwMode="auto">
          <a:xfrm>
            <a:off x="60325" y="60610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Y</a:t>
            </a:r>
          </a:p>
        </p:txBody>
      </p:sp>
      <p:sp>
        <p:nvSpPr>
          <p:cNvPr id="27680" name="AutoShape 32"/>
          <p:cNvSpPr>
            <a:spLocks noChangeArrowheads="1"/>
          </p:cNvSpPr>
          <p:nvPr/>
        </p:nvSpPr>
        <p:spPr bwMode="auto">
          <a:xfrm>
            <a:off x="12192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IXW</a:t>
            </a:r>
          </a:p>
        </p:txBody>
      </p:sp>
      <p:sp>
        <p:nvSpPr>
          <p:cNvPr id="27681" name="AutoShape 33"/>
          <p:cNvSpPr>
            <a:spLocks noChangeArrowheads="1"/>
          </p:cNvSpPr>
          <p:nvPr/>
        </p:nvSpPr>
        <p:spPr bwMode="auto">
          <a:xfrm>
            <a:off x="73914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IXE</a:t>
            </a:r>
          </a:p>
        </p:txBody>
      </p:sp>
      <p:sp>
        <p:nvSpPr>
          <p:cNvPr id="27682" name="AutoShape 34"/>
          <p:cNvSpPr>
            <a:spLocks noChangeArrowheads="1"/>
          </p:cNvSpPr>
          <p:nvPr/>
        </p:nvSpPr>
        <p:spPr bwMode="auto">
          <a:xfrm>
            <a:off x="3962400" y="9144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IXN</a:t>
            </a:r>
          </a:p>
        </p:txBody>
      </p:sp>
      <p:sp>
        <p:nvSpPr>
          <p:cNvPr id="27683" name="AutoShape 35"/>
          <p:cNvSpPr>
            <a:spLocks noChangeArrowheads="1"/>
          </p:cNvSpPr>
          <p:nvPr/>
        </p:nvSpPr>
        <p:spPr bwMode="auto">
          <a:xfrm>
            <a:off x="4648200" y="51816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IXS</a:t>
            </a:r>
          </a:p>
        </p:txBody>
      </p:sp>
      <p:sp>
        <p:nvSpPr>
          <p:cNvPr id="27684" name="Text Box 36"/>
          <p:cNvSpPr txBox="1">
            <a:spLocks noChangeArrowheads="1"/>
          </p:cNvSpPr>
          <p:nvPr/>
        </p:nvSpPr>
        <p:spPr bwMode="auto">
          <a:xfrm>
            <a:off x="914400" y="35052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7685" name="Text Box 37"/>
          <p:cNvSpPr txBox="1">
            <a:spLocks noChangeArrowheads="1"/>
          </p:cNvSpPr>
          <p:nvPr/>
        </p:nvSpPr>
        <p:spPr bwMode="auto">
          <a:xfrm>
            <a:off x="7924800" y="34290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7686" name="Text Box 38"/>
          <p:cNvSpPr txBox="1">
            <a:spLocks noChangeArrowheads="1"/>
          </p:cNvSpPr>
          <p:nvPr/>
        </p:nvSpPr>
        <p:spPr bwMode="auto">
          <a:xfrm>
            <a:off x="79248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7687" name="Text Box 39"/>
          <p:cNvSpPr txBox="1">
            <a:spLocks noChangeArrowheads="1"/>
          </p:cNvSpPr>
          <p:nvPr/>
        </p:nvSpPr>
        <p:spPr bwMode="auto">
          <a:xfrm>
            <a:off x="8382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27688" name="Rectangle 40"/>
          <p:cNvSpPr>
            <a:spLocks noChangeArrowheads="1"/>
          </p:cNvSpPr>
          <p:nvPr/>
        </p:nvSpPr>
        <p:spPr bwMode="auto">
          <a:xfrm>
            <a:off x="7620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7689" name="Rectangle 41"/>
          <p:cNvSpPr>
            <a:spLocks noChangeArrowheads="1"/>
          </p:cNvSpPr>
          <p:nvPr/>
        </p:nvSpPr>
        <p:spPr bwMode="auto">
          <a:xfrm>
            <a:off x="762000" y="3505200"/>
            <a:ext cx="7620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7690" name="Rectangle 42"/>
          <p:cNvSpPr>
            <a:spLocks noChangeArrowheads="1"/>
          </p:cNvSpPr>
          <p:nvPr/>
        </p:nvSpPr>
        <p:spPr bwMode="auto">
          <a:xfrm>
            <a:off x="7924800" y="3429000"/>
            <a:ext cx="6096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7691" name="Rectangle 43"/>
          <p:cNvSpPr>
            <a:spLocks noChangeArrowheads="1"/>
          </p:cNvSpPr>
          <p:nvPr/>
        </p:nvSpPr>
        <p:spPr bwMode="auto">
          <a:xfrm>
            <a:off x="78486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7692" name="Text Box 44"/>
          <p:cNvSpPr txBox="1">
            <a:spLocks noChangeArrowheads="1"/>
          </p:cNvSpPr>
          <p:nvPr/>
        </p:nvSpPr>
        <p:spPr bwMode="auto">
          <a:xfrm>
            <a:off x="16764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693" name="Text Box 45"/>
          <p:cNvSpPr txBox="1">
            <a:spLocks noChangeArrowheads="1"/>
          </p:cNvSpPr>
          <p:nvPr/>
        </p:nvSpPr>
        <p:spPr bwMode="auto">
          <a:xfrm>
            <a:off x="2286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694" name="Text Box 46"/>
          <p:cNvSpPr txBox="1">
            <a:spLocks noChangeArrowheads="1"/>
          </p:cNvSpPr>
          <p:nvPr/>
        </p:nvSpPr>
        <p:spPr bwMode="auto">
          <a:xfrm>
            <a:off x="3048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695" name="Text Box 47"/>
          <p:cNvSpPr txBox="1">
            <a:spLocks noChangeArrowheads="1"/>
          </p:cNvSpPr>
          <p:nvPr/>
        </p:nvSpPr>
        <p:spPr bwMode="auto">
          <a:xfrm>
            <a:off x="36576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696" name="Text Box 48"/>
          <p:cNvSpPr txBox="1">
            <a:spLocks noChangeArrowheads="1"/>
          </p:cNvSpPr>
          <p:nvPr/>
        </p:nvSpPr>
        <p:spPr bwMode="auto">
          <a:xfrm>
            <a:off x="990600" y="12954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697" name="Rectangle 49"/>
          <p:cNvSpPr>
            <a:spLocks noChangeArrowheads="1"/>
          </p:cNvSpPr>
          <p:nvPr/>
        </p:nvSpPr>
        <p:spPr bwMode="auto">
          <a:xfrm>
            <a:off x="2743200" y="19050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rolls 5, </a:t>
            </a:r>
          </a:p>
          <a:p>
            <a:pPr algn="ctr"/>
            <a:r>
              <a:rPr lang="en-US" sz="1800"/>
              <a:t>Pays Transit on others squares (3*$1000) </a:t>
            </a:r>
          </a:p>
          <a:p>
            <a:pPr algn="ctr"/>
            <a:r>
              <a:rPr lang="en-US" sz="1800" u="sng"/>
              <a:t>Receives revenue on 6 squares (6*$2000)</a:t>
            </a:r>
          </a:p>
          <a:p>
            <a:pPr algn="ctr"/>
            <a:r>
              <a:rPr lang="en-US" sz="1800"/>
              <a:t>$12,000 - $3,000 = $9,000</a:t>
            </a:r>
          </a:p>
        </p:txBody>
      </p:sp>
      <p:sp>
        <p:nvSpPr>
          <p:cNvPr id="27698" name="Rectangle 50"/>
          <p:cNvSpPr>
            <a:spLocks noChangeArrowheads="1"/>
          </p:cNvSpPr>
          <p:nvPr/>
        </p:nvSpPr>
        <p:spPr bwMode="auto">
          <a:xfrm>
            <a:off x="2895600" y="20574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B rolls 3,</a:t>
            </a:r>
          </a:p>
          <a:p>
            <a:pPr algn="ctr"/>
            <a:r>
              <a:rPr lang="en-US"/>
              <a:t>Can get to IXE </a:t>
            </a:r>
          </a:p>
          <a:p>
            <a:pPr algn="ctr"/>
            <a:r>
              <a:rPr lang="en-US" sz="1800"/>
              <a:t>Pays Transit on others squares (8*$1000) </a:t>
            </a:r>
          </a:p>
          <a:p>
            <a:pPr algn="ctr"/>
            <a:r>
              <a:rPr lang="en-US" sz="1800" u="sng"/>
              <a:t>Receives revenue on 4 squares (4*$2000)</a:t>
            </a:r>
          </a:p>
          <a:p>
            <a:pPr algn="ctr"/>
            <a:r>
              <a:rPr lang="en-US" sz="1800"/>
              <a:t>$8,000 - $8,000 = $0</a:t>
            </a:r>
          </a:p>
        </p:txBody>
      </p:sp>
      <p:sp>
        <p:nvSpPr>
          <p:cNvPr id="27699" name="Text Box 51"/>
          <p:cNvSpPr txBox="1">
            <a:spLocks noChangeArrowheads="1"/>
          </p:cNvSpPr>
          <p:nvPr/>
        </p:nvSpPr>
        <p:spPr bwMode="auto">
          <a:xfrm>
            <a:off x="7848600" y="12954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7700" name="Text Box 52"/>
          <p:cNvSpPr txBox="1">
            <a:spLocks noChangeArrowheads="1"/>
          </p:cNvSpPr>
          <p:nvPr/>
        </p:nvSpPr>
        <p:spPr bwMode="auto">
          <a:xfrm>
            <a:off x="7848600" y="17526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7701" name="Text Box 53"/>
          <p:cNvSpPr txBox="1">
            <a:spLocks noChangeArrowheads="1"/>
          </p:cNvSpPr>
          <p:nvPr/>
        </p:nvSpPr>
        <p:spPr bwMode="auto">
          <a:xfrm>
            <a:off x="7848600" y="22098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7702" name="Rectangle 54"/>
          <p:cNvSpPr>
            <a:spLocks noChangeArrowheads="1"/>
          </p:cNvSpPr>
          <p:nvPr/>
        </p:nvSpPr>
        <p:spPr bwMode="auto">
          <a:xfrm>
            <a:off x="3048000" y="22098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C rolls 6,</a:t>
            </a:r>
          </a:p>
          <a:p>
            <a:pPr algn="ctr"/>
            <a:r>
              <a:rPr lang="en-US"/>
              <a:t>Can get to IXW, IXS </a:t>
            </a:r>
          </a:p>
          <a:p>
            <a:pPr algn="ctr"/>
            <a:r>
              <a:rPr lang="en-US" sz="1800"/>
              <a:t>Pays Transit on others squares (11*$1000) </a:t>
            </a:r>
          </a:p>
          <a:p>
            <a:pPr algn="ctr"/>
            <a:r>
              <a:rPr lang="en-US" sz="1800" u="sng"/>
              <a:t>Receives revenue on 4 squares (7*$2000)</a:t>
            </a:r>
          </a:p>
          <a:p>
            <a:pPr algn="ctr"/>
            <a:r>
              <a:rPr lang="en-US" sz="1800"/>
              <a:t>$14,000 - $11,000 = $3,000</a:t>
            </a:r>
          </a:p>
        </p:txBody>
      </p:sp>
      <p:sp>
        <p:nvSpPr>
          <p:cNvPr id="27703" name="Text Box 55"/>
          <p:cNvSpPr txBox="1">
            <a:spLocks noChangeArrowheads="1"/>
          </p:cNvSpPr>
          <p:nvPr/>
        </p:nvSpPr>
        <p:spPr bwMode="auto">
          <a:xfrm>
            <a:off x="990600" y="49530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7704" name="Text Box 56"/>
          <p:cNvSpPr txBox="1">
            <a:spLocks noChangeArrowheads="1"/>
          </p:cNvSpPr>
          <p:nvPr/>
        </p:nvSpPr>
        <p:spPr bwMode="auto">
          <a:xfrm>
            <a:off x="990600" y="44958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7705" name="Text Box 57"/>
          <p:cNvSpPr txBox="1">
            <a:spLocks noChangeArrowheads="1"/>
          </p:cNvSpPr>
          <p:nvPr/>
        </p:nvSpPr>
        <p:spPr bwMode="auto">
          <a:xfrm>
            <a:off x="990600" y="39624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7706" name="Text Box 58"/>
          <p:cNvSpPr txBox="1">
            <a:spLocks noChangeArrowheads="1"/>
          </p:cNvSpPr>
          <p:nvPr/>
        </p:nvSpPr>
        <p:spPr bwMode="auto">
          <a:xfrm>
            <a:off x="16764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7707" name="Text Box 59"/>
          <p:cNvSpPr txBox="1">
            <a:spLocks noChangeArrowheads="1"/>
          </p:cNvSpPr>
          <p:nvPr/>
        </p:nvSpPr>
        <p:spPr bwMode="auto">
          <a:xfrm>
            <a:off x="23622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7708" name="Text Box 60"/>
          <p:cNvSpPr txBox="1">
            <a:spLocks noChangeArrowheads="1"/>
          </p:cNvSpPr>
          <p:nvPr/>
        </p:nvSpPr>
        <p:spPr bwMode="auto">
          <a:xfrm>
            <a:off x="30480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7709" name="Rectangle 61"/>
          <p:cNvSpPr>
            <a:spLocks noChangeArrowheads="1"/>
          </p:cNvSpPr>
          <p:nvPr/>
        </p:nvSpPr>
        <p:spPr bwMode="auto">
          <a:xfrm>
            <a:off x="3200400" y="23622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D rolls 1,</a:t>
            </a:r>
          </a:p>
          <a:p>
            <a:pPr algn="ctr"/>
            <a:r>
              <a:rPr lang="en-US"/>
              <a:t>Late entrant heading to IXE</a:t>
            </a:r>
          </a:p>
          <a:p>
            <a:pPr algn="ctr"/>
            <a:r>
              <a:rPr lang="en-US" sz="1800"/>
              <a:t>Pays Transit on others squares (17*$1000) </a:t>
            </a:r>
          </a:p>
          <a:p>
            <a:pPr algn="ctr"/>
            <a:r>
              <a:rPr lang="en-US" sz="1800" u="sng"/>
              <a:t>Receives revenue on 4 squares (2*$2000)</a:t>
            </a:r>
          </a:p>
          <a:p>
            <a:pPr algn="ctr"/>
            <a:r>
              <a:rPr lang="en-US" sz="1800"/>
              <a:t>$2,000 - $17,000 = -$15,000</a:t>
            </a:r>
          </a:p>
        </p:txBody>
      </p:sp>
      <p:sp>
        <p:nvSpPr>
          <p:cNvPr id="27710" name="Text Box 62"/>
          <p:cNvSpPr txBox="1">
            <a:spLocks noChangeArrowheads="1"/>
          </p:cNvSpPr>
          <p:nvPr/>
        </p:nvSpPr>
        <p:spPr bwMode="auto">
          <a:xfrm>
            <a:off x="7832725" y="4918075"/>
            <a:ext cx="404813"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27711" name="Rectangle 63"/>
          <p:cNvSpPr>
            <a:spLocks noChangeArrowheads="1"/>
          </p:cNvSpPr>
          <p:nvPr/>
        </p:nvSpPr>
        <p:spPr bwMode="auto">
          <a:xfrm>
            <a:off x="3352800" y="2514600"/>
            <a:ext cx="4038600" cy="3048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rolls 3,</a:t>
            </a:r>
          </a:p>
          <a:p>
            <a:pPr algn="ctr"/>
            <a:r>
              <a:rPr lang="en-US"/>
              <a:t>Attaches to IXW</a:t>
            </a:r>
          </a:p>
          <a:p>
            <a:pPr algn="ctr"/>
            <a:r>
              <a:rPr lang="en-US" sz="1800"/>
              <a:t>Receives revenue on 9 squares (9*$2000)</a:t>
            </a:r>
          </a:p>
          <a:p>
            <a:pPr algn="ctr"/>
            <a:r>
              <a:rPr lang="en-US" sz="1800" u="sng"/>
              <a:t>Pays Transit on others squares (13*$1000)</a:t>
            </a:r>
            <a:r>
              <a:rPr lang="en-US" sz="1800"/>
              <a:t> </a:t>
            </a:r>
          </a:p>
          <a:p>
            <a:pPr algn="ctr"/>
            <a:r>
              <a:rPr lang="en-US" sz="1800"/>
              <a:t>$18,000 - $13,000 = $5,000</a:t>
            </a:r>
          </a:p>
          <a:p>
            <a:pPr algn="ctr"/>
            <a:endParaRPr lang="en-US" sz="1800"/>
          </a:p>
          <a:p>
            <a:pPr algn="ctr"/>
            <a:r>
              <a:rPr lang="en-US" sz="1800"/>
              <a:t>Wants to peer with C – split costs?</a:t>
            </a:r>
          </a:p>
          <a:p>
            <a:pPr algn="ctr"/>
            <a:r>
              <a:rPr lang="en-US" sz="1800"/>
              <a:t>YES: -$1,000 + both lose a turn</a:t>
            </a:r>
          </a:p>
          <a:p>
            <a:pPr algn="ctr"/>
            <a:r>
              <a:rPr lang="en-US" sz="1800"/>
              <a:t>Neither has to pay transit to each other!</a:t>
            </a:r>
          </a:p>
        </p:txBody>
      </p:sp>
      <p:sp>
        <p:nvSpPr>
          <p:cNvPr id="27712" name="Text Box 64"/>
          <p:cNvSpPr txBox="1">
            <a:spLocks noChangeArrowheads="1"/>
          </p:cNvSpPr>
          <p:nvPr/>
        </p:nvSpPr>
        <p:spPr bwMode="auto">
          <a:xfrm>
            <a:off x="990600" y="18288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713" name="Text Box 65"/>
          <p:cNvSpPr txBox="1">
            <a:spLocks noChangeArrowheads="1"/>
          </p:cNvSpPr>
          <p:nvPr/>
        </p:nvSpPr>
        <p:spPr bwMode="auto">
          <a:xfrm>
            <a:off x="990600" y="23622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714" name="Text Box 66"/>
          <p:cNvSpPr txBox="1">
            <a:spLocks noChangeArrowheads="1"/>
          </p:cNvSpPr>
          <p:nvPr/>
        </p:nvSpPr>
        <p:spPr bwMode="auto">
          <a:xfrm>
            <a:off x="1066800" y="27432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7715" name="Text Box 67"/>
          <p:cNvSpPr txBox="1">
            <a:spLocks noChangeArrowheads="1"/>
          </p:cNvSpPr>
          <p:nvPr/>
        </p:nvSpPr>
        <p:spPr bwMode="auto">
          <a:xfrm>
            <a:off x="1143000" y="35052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7716" name="Rectangle 68"/>
          <p:cNvSpPr>
            <a:spLocks noChangeArrowheads="1"/>
          </p:cNvSpPr>
          <p:nvPr/>
        </p:nvSpPr>
        <p:spPr bwMode="auto">
          <a:xfrm>
            <a:off x="1219200" y="3124200"/>
            <a:ext cx="152400" cy="533400"/>
          </a:xfrm>
          <a:prstGeom prst="rect">
            <a:avLst/>
          </a:prstGeom>
          <a:gradFill rotWithShape="0">
            <a:gsLst>
              <a:gs pos="0">
                <a:srgbClr val="FFFFFF">
                  <a:gamma/>
                  <a:shade val="46275"/>
                  <a:invGamma/>
                </a:srgbClr>
              </a:gs>
              <a:gs pos="50000">
                <a:srgbClr val="FFFFFF"/>
              </a:gs>
              <a:gs pos="100000">
                <a:srgbClr val="FFFFFF">
                  <a:gamma/>
                  <a:shade val="46275"/>
                  <a:invGamma/>
                </a:srgbClr>
              </a:gs>
            </a:gsLst>
            <a:lin ang="0" scaled="1"/>
          </a:gradFill>
          <a:ln w="9525">
            <a:solidFill>
              <a:schemeClr val="tx1"/>
            </a:solidFill>
            <a:miter lim="800000"/>
            <a:headEnd/>
            <a:tailEnd/>
          </a:ln>
          <a:effectLst/>
        </p:spPr>
        <p:txBody>
          <a:bodyPr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descr="10%"/>
          <p:cNvSpPr>
            <a:spLocks noChangeArrowheads="1"/>
          </p:cNvSpPr>
          <p:nvPr/>
        </p:nvSpPr>
        <p:spPr bwMode="auto">
          <a:xfrm>
            <a:off x="0" y="3429000"/>
            <a:ext cx="9144000" cy="3200400"/>
          </a:xfrm>
          <a:prstGeom prst="rect">
            <a:avLst/>
          </a:prstGeom>
          <a:pattFill prst="pct10">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sp>
        <p:nvSpPr>
          <p:cNvPr id="28675" name="Rectangle 3" descr="Small grid"/>
          <p:cNvSpPr>
            <a:spLocks noChangeArrowheads="1"/>
          </p:cNvSpPr>
          <p:nvPr/>
        </p:nvSpPr>
        <p:spPr bwMode="auto">
          <a:xfrm>
            <a:off x="0" y="0"/>
            <a:ext cx="9144000" cy="3200400"/>
          </a:xfrm>
          <a:prstGeom prst="rect">
            <a:avLst/>
          </a:prstGeom>
          <a:pattFill prst="smGrid">
            <a:fgClr>
              <a:srgbClr val="FF99FF"/>
            </a:fgClr>
            <a:bgClr>
              <a:srgbClr val="FFFFFF"/>
            </a:bgClr>
          </a:pattFill>
          <a:ln w="9525">
            <a:solidFill>
              <a:schemeClr val="tx1"/>
            </a:solidFill>
            <a:miter lim="800000"/>
            <a:headEnd/>
            <a:tailEnd/>
          </a:ln>
          <a:effectLst/>
        </p:spPr>
        <p:txBody>
          <a:bodyPr wrap="none" anchor="ctr">
            <a:prstTxWarp prst="textNoShape">
              <a:avLst/>
            </a:prstTxWarp>
          </a:bodyPr>
          <a:lstStyle/>
          <a:p>
            <a:pPr algn="ctr"/>
            <a:endParaRPr lang="en-US"/>
          </a:p>
        </p:txBody>
      </p:sp>
      <p:grpSp>
        <p:nvGrpSpPr>
          <p:cNvPr id="28676" name="Group 4"/>
          <p:cNvGrpSpPr>
            <a:grpSpLocks/>
          </p:cNvGrpSpPr>
          <p:nvPr/>
        </p:nvGrpSpPr>
        <p:grpSpPr bwMode="auto">
          <a:xfrm>
            <a:off x="838200" y="685800"/>
            <a:ext cx="7543800" cy="5334000"/>
            <a:chOff x="528" y="432"/>
            <a:chExt cx="4752" cy="3360"/>
          </a:xfrm>
        </p:grpSpPr>
        <p:sp>
          <p:nvSpPr>
            <p:cNvPr id="28677" name="Rectangle 5"/>
            <p:cNvSpPr>
              <a:spLocks noChangeArrowheads="1"/>
            </p:cNvSpPr>
            <p:nvPr/>
          </p:nvSpPr>
          <p:spPr bwMode="auto">
            <a:xfrm>
              <a:off x="528" y="432"/>
              <a:ext cx="4752" cy="33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8678" name="Line 6"/>
            <p:cNvSpPr>
              <a:spLocks noChangeShapeType="1"/>
            </p:cNvSpPr>
            <p:nvPr/>
          </p:nvSpPr>
          <p:spPr bwMode="auto">
            <a:xfrm>
              <a:off x="528" y="76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79" name="Line 7"/>
            <p:cNvSpPr>
              <a:spLocks noChangeShapeType="1"/>
            </p:cNvSpPr>
            <p:nvPr/>
          </p:nvSpPr>
          <p:spPr bwMode="auto">
            <a:xfrm>
              <a:off x="528" y="110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0" name="Line 8"/>
            <p:cNvSpPr>
              <a:spLocks noChangeShapeType="1"/>
            </p:cNvSpPr>
            <p:nvPr/>
          </p:nvSpPr>
          <p:spPr bwMode="auto">
            <a:xfrm>
              <a:off x="528" y="144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1" name="Line 9"/>
            <p:cNvSpPr>
              <a:spLocks noChangeShapeType="1"/>
            </p:cNvSpPr>
            <p:nvPr/>
          </p:nvSpPr>
          <p:spPr bwMode="auto">
            <a:xfrm>
              <a:off x="528" y="177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2" name="Line 10"/>
            <p:cNvSpPr>
              <a:spLocks noChangeShapeType="1"/>
            </p:cNvSpPr>
            <p:nvPr/>
          </p:nvSpPr>
          <p:spPr bwMode="auto">
            <a:xfrm>
              <a:off x="528" y="2112"/>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3" name="Line 11"/>
            <p:cNvSpPr>
              <a:spLocks noChangeShapeType="1"/>
            </p:cNvSpPr>
            <p:nvPr/>
          </p:nvSpPr>
          <p:spPr bwMode="auto">
            <a:xfrm>
              <a:off x="528" y="2448"/>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4" name="Line 12"/>
            <p:cNvSpPr>
              <a:spLocks noChangeShapeType="1"/>
            </p:cNvSpPr>
            <p:nvPr/>
          </p:nvSpPr>
          <p:spPr bwMode="auto">
            <a:xfrm>
              <a:off x="528" y="2784"/>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5" name="Line 13"/>
            <p:cNvSpPr>
              <a:spLocks noChangeShapeType="1"/>
            </p:cNvSpPr>
            <p:nvPr/>
          </p:nvSpPr>
          <p:spPr bwMode="auto">
            <a:xfrm>
              <a:off x="528" y="3120"/>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6" name="Line 14"/>
            <p:cNvSpPr>
              <a:spLocks noChangeShapeType="1"/>
            </p:cNvSpPr>
            <p:nvPr/>
          </p:nvSpPr>
          <p:spPr bwMode="auto">
            <a:xfrm>
              <a:off x="528" y="3456"/>
              <a:ext cx="475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7" name="Line 15"/>
            <p:cNvSpPr>
              <a:spLocks noChangeShapeType="1"/>
            </p:cNvSpPr>
            <p:nvPr/>
          </p:nvSpPr>
          <p:spPr bwMode="auto">
            <a:xfrm>
              <a:off x="96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8" name="Line 16"/>
            <p:cNvSpPr>
              <a:spLocks noChangeShapeType="1"/>
            </p:cNvSpPr>
            <p:nvPr/>
          </p:nvSpPr>
          <p:spPr bwMode="auto">
            <a:xfrm>
              <a:off x="139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89" name="Line 17"/>
            <p:cNvSpPr>
              <a:spLocks noChangeShapeType="1"/>
            </p:cNvSpPr>
            <p:nvPr/>
          </p:nvSpPr>
          <p:spPr bwMode="auto">
            <a:xfrm>
              <a:off x="182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0" name="Line 18"/>
            <p:cNvSpPr>
              <a:spLocks noChangeShapeType="1"/>
            </p:cNvSpPr>
            <p:nvPr/>
          </p:nvSpPr>
          <p:spPr bwMode="auto">
            <a:xfrm>
              <a:off x="225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1" name="Line 19"/>
            <p:cNvSpPr>
              <a:spLocks noChangeShapeType="1"/>
            </p:cNvSpPr>
            <p:nvPr/>
          </p:nvSpPr>
          <p:spPr bwMode="auto">
            <a:xfrm>
              <a:off x="268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2" name="Line 20"/>
            <p:cNvSpPr>
              <a:spLocks noChangeShapeType="1"/>
            </p:cNvSpPr>
            <p:nvPr/>
          </p:nvSpPr>
          <p:spPr bwMode="auto">
            <a:xfrm>
              <a:off x="312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3" name="Line 21"/>
            <p:cNvSpPr>
              <a:spLocks noChangeShapeType="1"/>
            </p:cNvSpPr>
            <p:nvPr/>
          </p:nvSpPr>
          <p:spPr bwMode="auto">
            <a:xfrm>
              <a:off x="3552"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4" name="Line 22"/>
            <p:cNvSpPr>
              <a:spLocks noChangeShapeType="1"/>
            </p:cNvSpPr>
            <p:nvPr/>
          </p:nvSpPr>
          <p:spPr bwMode="auto">
            <a:xfrm>
              <a:off x="3984"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5" name="Line 23"/>
            <p:cNvSpPr>
              <a:spLocks noChangeShapeType="1"/>
            </p:cNvSpPr>
            <p:nvPr/>
          </p:nvSpPr>
          <p:spPr bwMode="auto">
            <a:xfrm>
              <a:off x="4416"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6" name="Line 24"/>
            <p:cNvSpPr>
              <a:spLocks noChangeShapeType="1"/>
            </p:cNvSpPr>
            <p:nvPr/>
          </p:nvSpPr>
          <p:spPr bwMode="auto">
            <a:xfrm>
              <a:off x="4848"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7" name="Line 25"/>
            <p:cNvSpPr>
              <a:spLocks noChangeShapeType="1"/>
            </p:cNvSpPr>
            <p:nvPr/>
          </p:nvSpPr>
          <p:spPr bwMode="auto">
            <a:xfrm>
              <a:off x="5280" y="432"/>
              <a:ext cx="0" cy="33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8698" name="Text Box 26"/>
            <p:cNvSpPr txBox="1">
              <a:spLocks noChangeArrowheads="1"/>
            </p:cNvSpPr>
            <p:nvPr/>
          </p:nvSpPr>
          <p:spPr bwMode="auto">
            <a:xfrm>
              <a:off x="624" y="480"/>
              <a:ext cx="255" cy="288"/>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8699" name="Text Box 27"/>
            <p:cNvSpPr txBox="1">
              <a:spLocks noChangeArrowheads="1"/>
            </p:cNvSpPr>
            <p:nvPr/>
          </p:nvSpPr>
          <p:spPr bwMode="auto">
            <a:xfrm>
              <a:off x="624" y="3504"/>
              <a:ext cx="244" cy="288"/>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8700" name="Text Box 28"/>
            <p:cNvSpPr txBox="1">
              <a:spLocks noChangeArrowheads="1"/>
            </p:cNvSpPr>
            <p:nvPr/>
          </p:nvSpPr>
          <p:spPr bwMode="auto">
            <a:xfrm>
              <a:off x="4944" y="480"/>
              <a:ext cx="244" cy="288"/>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01" name="Text Box 29"/>
            <p:cNvSpPr txBox="1">
              <a:spLocks noChangeArrowheads="1"/>
            </p:cNvSpPr>
            <p:nvPr/>
          </p:nvSpPr>
          <p:spPr bwMode="auto">
            <a:xfrm>
              <a:off x="4944" y="3504"/>
              <a:ext cx="255" cy="288"/>
            </a:xfrm>
            <a:prstGeom prst="rect">
              <a:avLst/>
            </a:prstGeom>
            <a:noFill/>
            <a:ln w="9525">
              <a:noFill/>
              <a:miter lim="800000"/>
              <a:headEnd/>
              <a:tailEnd/>
            </a:ln>
            <a:effectLst/>
          </p:spPr>
          <p:txBody>
            <a:bodyPr wrap="none">
              <a:prstTxWarp prst="textNoShape">
                <a:avLst/>
              </a:prstTxWarp>
              <a:spAutoFit/>
            </a:bodyPr>
            <a:lstStyle/>
            <a:p>
              <a:r>
                <a:rPr lang="en-US"/>
                <a:t>D</a:t>
              </a:r>
            </a:p>
          </p:txBody>
        </p:sp>
      </p:grpSp>
      <p:sp>
        <p:nvSpPr>
          <p:cNvPr id="28702" name="Text Box 30"/>
          <p:cNvSpPr txBox="1">
            <a:spLocks noChangeArrowheads="1"/>
          </p:cNvSpPr>
          <p:nvPr/>
        </p:nvSpPr>
        <p:spPr bwMode="auto">
          <a:xfrm>
            <a:off x="60325" y="412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X</a:t>
            </a:r>
          </a:p>
        </p:txBody>
      </p:sp>
      <p:sp>
        <p:nvSpPr>
          <p:cNvPr id="28703" name="Text Box 31"/>
          <p:cNvSpPr txBox="1">
            <a:spLocks noChangeArrowheads="1"/>
          </p:cNvSpPr>
          <p:nvPr/>
        </p:nvSpPr>
        <p:spPr bwMode="auto">
          <a:xfrm>
            <a:off x="60325" y="6061075"/>
            <a:ext cx="2468563" cy="457200"/>
          </a:xfrm>
          <a:prstGeom prst="rect">
            <a:avLst/>
          </a:prstGeom>
          <a:noFill/>
          <a:ln w="9525">
            <a:noFill/>
            <a:miter lim="800000"/>
            <a:headEnd/>
            <a:tailEnd/>
          </a:ln>
          <a:effectLst/>
        </p:spPr>
        <p:txBody>
          <a:bodyPr wrap="none">
            <a:prstTxWarp prst="textNoShape">
              <a:avLst/>
            </a:prstTxWarp>
            <a:spAutoFit/>
          </a:bodyPr>
          <a:lstStyle/>
          <a:p>
            <a:r>
              <a:rPr lang="en-US"/>
              <a:t>Transit Provider Y</a:t>
            </a:r>
          </a:p>
        </p:txBody>
      </p:sp>
      <p:sp>
        <p:nvSpPr>
          <p:cNvPr id="28704" name="AutoShape 32"/>
          <p:cNvSpPr>
            <a:spLocks noChangeArrowheads="1"/>
          </p:cNvSpPr>
          <p:nvPr/>
        </p:nvSpPr>
        <p:spPr bwMode="auto">
          <a:xfrm>
            <a:off x="12192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IXW</a:t>
            </a:r>
          </a:p>
        </p:txBody>
      </p:sp>
      <p:sp>
        <p:nvSpPr>
          <p:cNvPr id="28705" name="AutoShape 33"/>
          <p:cNvSpPr>
            <a:spLocks noChangeArrowheads="1"/>
          </p:cNvSpPr>
          <p:nvPr/>
        </p:nvSpPr>
        <p:spPr bwMode="auto">
          <a:xfrm>
            <a:off x="7391400" y="3048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IXE</a:t>
            </a:r>
          </a:p>
        </p:txBody>
      </p:sp>
      <p:sp>
        <p:nvSpPr>
          <p:cNvPr id="28706" name="AutoShape 34"/>
          <p:cNvSpPr>
            <a:spLocks noChangeArrowheads="1"/>
          </p:cNvSpPr>
          <p:nvPr/>
        </p:nvSpPr>
        <p:spPr bwMode="auto">
          <a:xfrm>
            <a:off x="3962400" y="9144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IXN</a:t>
            </a:r>
          </a:p>
        </p:txBody>
      </p:sp>
      <p:sp>
        <p:nvSpPr>
          <p:cNvPr id="28707" name="AutoShape 35"/>
          <p:cNvSpPr>
            <a:spLocks noChangeArrowheads="1"/>
          </p:cNvSpPr>
          <p:nvPr/>
        </p:nvSpPr>
        <p:spPr bwMode="auto">
          <a:xfrm>
            <a:off x="4648200" y="51816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IXS</a:t>
            </a:r>
          </a:p>
        </p:txBody>
      </p:sp>
      <p:sp>
        <p:nvSpPr>
          <p:cNvPr id="28708" name="Text Box 36"/>
          <p:cNvSpPr txBox="1">
            <a:spLocks noChangeArrowheads="1"/>
          </p:cNvSpPr>
          <p:nvPr/>
        </p:nvSpPr>
        <p:spPr bwMode="auto">
          <a:xfrm>
            <a:off x="838200" y="3505200"/>
            <a:ext cx="608013" cy="457200"/>
          </a:xfrm>
          <a:prstGeom prst="rect">
            <a:avLst/>
          </a:prstGeom>
          <a:noFill/>
          <a:ln w="9525">
            <a:noFill/>
            <a:miter lim="800000"/>
            <a:headEnd/>
            <a:tailEnd/>
          </a:ln>
          <a:effectLst/>
        </p:spPr>
        <p:txBody>
          <a:bodyPr wrap="none">
            <a:prstTxWarp prst="textNoShape">
              <a:avLst/>
            </a:prstTxWarp>
            <a:spAutoFit/>
          </a:bodyPr>
          <a:lstStyle/>
          <a:p>
            <a:r>
              <a:rPr lang="en-US"/>
              <a:t>YC</a:t>
            </a:r>
          </a:p>
        </p:txBody>
      </p:sp>
      <p:sp>
        <p:nvSpPr>
          <p:cNvPr id="28709" name="Text Box 37"/>
          <p:cNvSpPr txBox="1">
            <a:spLocks noChangeArrowheads="1"/>
          </p:cNvSpPr>
          <p:nvPr/>
        </p:nvSpPr>
        <p:spPr bwMode="auto">
          <a:xfrm>
            <a:off x="7924800" y="3429000"/>
            <a:ext cx="404813" cy="457200"/>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28710" name="Text Box 38"/>
          <p:cNvSpPr txBox="1">
            <a:spLocks noChangeArrowheads="1"/>
          </p:cNvSpPr>
          <p:nvPr/>
        </p:nvSpPr>
        <p:spPr bwMode="auto">
          <a:xfrm>
            <a:off x="7772400" y="2743200"/>
            <a:ext cx="608013" cy="457200"/>
          </a:xfrm>
          <a:prstGeom prst="rect">
            <a:avLst/>
          </a:prstGeom>
          <a:noFill/>
          <a:ln w="9525">
            <a:noFill/>
            <a:miter lim="800000"/>
            <a:headEnd/>
            <a:tailEnd/>
          </a:ln>
          <a:effectLst/>
        </p:spPr>
        <p:txBody>
          <a:bodyPr wrap="none">
            <a:prstTxWarp prst="textNoShape">
              <a:avLst/>
            </a:prstTxWarp>
            <a:spAutoFit/>
          </a:bodyPr>
          <a:lstStyle/>
          <a:p>
            <a:r>
              <a:rPr lang="en-US"/>
              <a:t>XB</a:t>
            </a:r>
          </a:p>
        </p:txBody>
      </p:sp>
      <p:sp>
        <p:nvSpPr>
          <p:cNvPr id="28711" name="Text Box 39"/>
          <p:cNvSpPr txBox="1">
            <a:spLocks noChangeArrowheads="1"/>
          </p:cNvSpPr>
          <p:nvPr/>
        </p:nvSpPr>
        <p:spPr bwMode="auto">
          <a:xfrm>
            <a:off x="838200" y="2743200"/>
            <a:ext cx="625475" cy="457200"/>
          </a:xfrm>
          <a:prstGeom prst="rect">
            <a:avLst/>
          </a:prstGeom>
          <a:noFill/>
          <a:ln w="9525">
            <a:noFill/>
            <a:miter lim="800000"/>
            <a:headEnd/>
            <a:tailEnd/>
          </a:ln>
          <a:effectLst/>
        </p:spPr>
        <p:txBody>
          <a:bodyPr wrap="none">
            <a:prstTxWarp prst="textNoShape">
              <a:avLst/>
            </a:prstTxWarp>
            <a:spAutoFit/>
          </a:bodyPr>
          <a:lstStyle/>
          <a:p>
            <a:r>
              <a:rPr lang="en-US"/>
              <a:t>XA</a:t>
            </a:r>
          </a:p>
        </p:txBody>
      </p:sp>
      <p:sp>
        <p:nvSpPr>
          <p:cNvPr id="28712" name="Rectangle 40"/>
          <p:cNvSpPr>
            <a:spLocks noChangeArrowheads="1"/>
          </p:cNvSpPr>
          <p:nvPr/>
        </p:nvSpPr>
        <p:spPr bwMode="auto">
          <a:xfrm>
            <a:off x="7620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8713" name="Rectangle 41"/>
          <p:cNvSpPr>
            <a:spLocks noChangeArrowheads="1"/>
          </p:cNvSpPr>
          <p:nvPr/>
        </p:nvSpPr>
        <p:spPr bwMode="auto">
          <a:xfrm>
            <a:off x="762000" y="3505200"/>
            <a:ext cx="7620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8714" name="Rectangle 42"/>
          <p:cNvSpPr>
            <a:spLocks noChangeArrowheads="1"/>
          </p:cNvSpPr>
          <p:nvPr/>
        </p:nvSpPr>
        <p:spPr bwMode="auto">
          <a:xfrm>
            <a:off x="7924800" y="3429000"/>
            <a:ext cx="609600" cy="762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8715" name="Rectangle 43"/>
          <p:cNvSpPr>
            <a:spLocks noChangeArrowheads="1"/>
          </p:cNvSpPr>
          <p:nvPr/>
        </p:nvSpPr>
        <p:spPr bwMode="auto">
          <a:xfrm>
            <a:off x="7848600" y="3124200"/>
            <a:ext cx="533400" cy="76200"/>
          </a:xfrm>
          <a:prstGeom prst="rect">
            <a:avLst/>
          </a:prstGeom>
          <a:gradFill rotWithShape="0">
            <a:gsLst>
              <a:gs pos="0">
                <a:srgbClr val="FF99FF">
                  <a:gamma/>
                  <a:shade val="46275"/>
                  <a:invGamma/>
                </a:srgbClr>
              </a:gs>
              <a:gs pos="50000">
                <a:srgbClr val="FF99FF"/>
              </a:gs>
              <a:gs pos="100000">
                <a:srgbClr val="FF99FF">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8716" name="Text Box 44"/>
          <p:cNvSpPr txBox="1">
            <a:spLocks noChangeArrowheads="1"/>
          </p:cNvSpPr>
          <p:nvPr/>
        </p:nvSpPr>
        <p:spPr bwMode="auto">
          <a:xfrm>
            <a:off x="16764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8717" name="Text Box 45"/>
          <p:cNvSpPr txBox="1">
            <a:spLocks noChangeArrowheads="1"/>
          </p:cNvSpPr>
          <p:nvPr/>
        </p:nvSpPr>
        <p:spPr bwMode="auto">
          <a:xfrm>
            <a:off x="2286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8718" name="Text Box 46"/>
          <p:cNvSpPr txBox="1">
            <a:spLocks noChangeArrowheads="1"/>
          </p:cNvSpPr>
          <p:nvPr/>
        </p:nvSpPr>
        <p:spPr bwMode="auto">
          <a:xfrm>
            <a:off x="30480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8719" name="Text Box 47"/>
          <p:cNvSpPr txBox="1">
            <a:spLocks noChangeArrowheads="1"/>
          </p:cNvSpPr>
          <p:nvPr/>
        </p:nvSpPr>
        <p:spPr bwMode="auto">
          <a:xfrm>
            <a:off x="3657600" y="7620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8720" name="Text Box 48"/>
          <p:cNvSpPr txBox="1">
            <a:spLocks noChangeArrowheads="1"/>
          </p:cNvSpPr>
          <p:nvPr/>
        </p:nvSpPr>
        <p:spPr bwMode="auto">
          <a:xfrm>
            <a:off x="990600" y="12954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8721" name="Rectangle 49"/>
          <p:cNvSpPr>
            <a:spLocks noChangeArrowheads="1"/>
          </p:cNvSpPr>
          <p:nvPr/>
        </p:nvSpPr>
        <p:spPr bwMode="auto">
          <a:xfrm>
            <a:off x="2743200" y="19050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rolls 5, </a:t>
            </a:r>
          </a:p>
          <a:p>
            <a:pPr algn="ctr"/>
            <a:r>
              <a:rPr lang="en-US" sz="1800"/>
              <a:t>Pays Transit on others squares (3*$1000) </a:t>
            </a:r>
          </a:p>
          <a:p>
            <a:pPr algn="ctr"/>
            <a:r>
              <a:rPr lang="en-US" sz="1800" u="sng"/>
              <a:t>Receives revenue on 6 squares (6*$2000)</a:t>
            </a:r>
          </a:p>
          <a:p>
            <a:pPr algn="ctr"/>
            <a:r>
              <a:rPr lang="en-US" sz="1800"/>
              <a:t>$12,000 - $3,000 = $9,000</a:t>
            </a:r>
          </a:p>
        </p:txBody>
      </p:sp>
      <p:sp>
        <p:nvSpPr>
          <p:cNvPr id="28722" name="Rectangle 50"/>
          <p:cNvSpPr>
            <a:spLocks noChangeArrowheads="1"/>
          </p:cNvSpPr>
          <p:nvPr/>
        </p:nvSpPr>
        <p:spPr bwMode="auto">
          <a:xfrm>
            <a:off x="2895600" y="20574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B rolls 3,</a:t>
            </a:r>
          </a:p>
          <a:p>
            <a:pPr algn="ctr"/>
            <a:r>
              <a:rPr lang="en-US"/>
              <a:t>Can get to IXE </a:t>
            </a:r>
          </a:p>
          <a:p>
            <a:pPr algn="ctr"/>
            <a:r>
              <a:rPr lang="en-US" sz="1800"/>
              <a:t>Pays Transit on others squares (8*$1000) </a:t>
            </a:r>
          </a:p>
          <a:p>
            <a:pPr algn="ctr"/>
            <a:r>
              <a:rPr lang="en-US" sz="1800" u="sng"/>
              <a:t>Receives revenue on 4 squares (4*$2000)</a:t>
            </a:r>
          </a:p>
          <a:p>
            <a:pPr algn="ctr"/>
            <a:r>
              <a:rPr lang="en-US" sz="1800"/>
              <a:t>$8,000 - $8,000 = $0</a:t>
            </a:r>
          </a:p>
        </p:txBody>
      </p:sp>
      <p:sp>
        <p:nvSpPr>
          <p:cNvPr id="28723" name="Text Box 51"/>
          <p:cNvSpPr txBox="1">
            <a:spLocks noChangeArrowheads="1"/>
          </p:cNvSpPr>
          <p:nvPr/>
        </p:nvSpPr>
        <p:spPr bwMode="auto">
          <a:xfrm>
            <a:off x="7848600" y="12954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24" name="Text Box 52"/>
          <p:cNvSpPr txBox="1">
            <a:spLocks noChangeArrowheads="1"/>
          </p:cNvSpPr>
          <p:nvPr/>
        </p:nvSpPr>
        <p:spPr bwMode="auto">
          <a:xfrm>
            <a:off x="7848600" y="17526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25" name="Text Box 53"/>
          <p:cNvSpPr txBox="1">
            <a:spLocks noChangeArrowheads="1"/>
          </p:cNvSpPr>
          <p:nvPr/>
        </p:nvSpPr>
        <p:spPr bwMode="auto">
          <a:xfrm>
            <a:off x="7848600" y="22098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26" name="Rectangle 54"/>
          <p:cNvSpPr>
            <a:spLocks noChangeArrowheads="1"/>
          </p:cNvSpPr>
          <p:nvPr/>
        </p:nvSpPr>
        <p:spPr bwMode="auto">
          <a:xfrm>
            <a:off x="3048000" y="22098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C rolls 6,</a:t>
            </a:r>
          </a:p>
          <a:p>
            <a:pPr algn="ctr"/>
            <a:r>
              <a:rPr lang="en-US"/>
              <a:t>Can get to IXW, IXS </a:t>
            </a:r>
          </a:p>
          <a:p>
            <a:pPr algn="ctr"/>
            <a:r>
              <a:rPr lang="en-US" sz="1800"/>
              <a:t>Pays Transit on others squares (11*$1000) </a:t>
            </a:r>
          </a:p>
          <a:p>
            <a:pPr algn="ctr"/>
            <a:r>
              <a:rPr lang="en-US" sz="1800" u="sng"/>
              <a:t>Receives revenue on 4 squares (7*$2000)</a:t>
            </a:r>
          </a:p>
          <a:p>
            <a:pPr algn="ctr"/>
            <a:r>
              <a:rPr lang="en-US" sz="1800"/>
              <a:t>$14,000 - $11,000 = $3,000</a:t>
            </a:r>
          </a:p>
        </p:txBody>
      </p:sp>
      <p:sp>
        <p:nvSpPr>
          <p:cNvPr id="28727" name="Text Box 55"/>
          <p:cNvSpPr txBox="1">
            <a:spLocks noChangeArrowheads="1"/>
          </p:cNvSpPr>
          <p:nvPr/>
        </p:nvSpPr>
        <p:spPr bwMode="auto">
          <a:xfrm>
            <a:off x="990600" y="49530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8728" name="Text Box 56"/>
          <p:cNvSpPr txBox="1">
            <a:spLocks noChangeArrowheads="1"/>
          </p:cNvSpPr>
          <p:nvPr/>
        </p:nvSpPr>
        <p:spPr bwMode="auto">
          <a:xfrm>
            <a:off x="990600" y="44958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8729" name="Text Box 57"/>
          <p:cNvSpPr txBox="1">
            <a:spLocks noChangeArrowheads="1"/>
          </p:cNvSpPr>
          <p:nvPr/>
        </p:nvSpPr>
        <p:spPr bwMode="auto">
          <a:xfrm>
            <a:off x="990600" y="39624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8730" name="Text Box 58"/>
          <p:cNvSpPr txBox="1">
            <a:spLocks noChangeArrowheads="1"/>
          </p:cNvSpPr>
          <p:nvPr/>
        </p:nvSpPr>
        <p:spPr bwMode="auto">
          <a:xfrm>
            <a:off x="16764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8731" name="Text Box 59"/>
          <p:cNvSpPr txBox="1">
            <a:spLocks noChangeArrowheads="1"/>
          </p:cNvSpPr>
          <p:nvPr/>
        </p:nvSpPr>
        <p:spPr bwMode="auto">
          <a:xfrm>
            <a:off x="23622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8732" name="Text Box 60"/>
          <p:cNvSpPr txBox="1">
            <a:spLocks noChangeArrowheads="1"/>
          </p:cNvSpPr>
          <p:nvPr/>
        </p:nvSpPr>
        <p:spPr bwMode="auto">
          <a:xfrm>
            <a:off x="3048000" y="5562600"/>
            <a:ext cx="387350"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28733" name="Rectangle 61"/>
          <p:cNvSpPr>
            <a:spLocks noChangeArrowheads="1"/>
          </p:cNvSpPr>
          <p:nvPr/>
        </p:nvSpPr>
        <p:spPr bwMode="auto">
          <a:xfrm>
            <a:off x="3200400" y="23622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D rolls 1,</a:t>
            </a:r>
          </a:p>
          <a:p>
            <a:pPr algn="ctr"/>
            <a:r>
              <a:rPr lang="en-US"/>
              <a:t>Late entrant heading to IXE</a:t>
            </a:r>
          </a:p>
          <a:p>
            <a:pPr algn="ctr"/>
            <a:r>
              <a:rPr lang="en-US" sz="1800"/>
              <a:t>Pays Transit on others squares (17*$1000) </a:t>
            </a:r>
          </a:p>
          <a:p>
            <a:pPr algn="ctr"/>
            <a:r>
              <a:rPr lang="en-US" sz="1800" u="sng"/>
              <a:t>Receives revenue on 4 squares (2*$2000)</a:t>
            </a:r>
          </a:p>
          <a:p>
            <a:pPr algn="ctr"/>
            <a:r>
              <a:rPr lang="en-US" sz="1800"/>
              <a:t>$2,000 - $17,000 = -$15,000</a:t>
            </a:r>
          </a:p>
        </p:txBody>
      </p:sp>
      <p:sp>
        <p:nvSpPr>
          <p:cNvPr id="28734" name="Text Box 62"/>
          <p:cNvSpPr txBox="1">
            <a:spLocks noChangeArrowheads="1"/>
          </p:cNvSpPr>
          <p:nvPr/>
        </p:nvSpPr>
        <p:spPr bwMode="auto">
          <a:xfrm>
            <a:off x="7832725" y="4918075"/>
            <a:ext cx="404813"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28735" name="Rectangle 63"/>
          <p:cNvSpPr>
            <a:spLocks noChangeArrowheads="1"/>
          </p:cNvSpPr>
          <p:nvPr/>
        </p:nvSpPr>
        <p:spPr bwMode="auto">
          <a:xfrm>
            <a:off x="3352800" y="2514600"/>
            <a:ext cx="4038600" cy="2667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rolls 2,</a:t>
            </a:r>
          </a:p>
          <a:p>
            <a:pPr algn="ctr"/>
            <a:r>
              <a:rPr lang="en-US"/>
              <a:t>Attaches to IXW</a:t>
            </a:r>
          </a:p>
          <a:p>
            <a:pPr algn="ctr"/>
            <a:r>
              <a:rPr lang="en-US" sz="1800"/>
              <a:t>Pays Transit on others squares (13*$1000) </a:t>
            </a:r>
          </a:p>
          <a:p>
            <a:pPr algn="ctr"/>
            <a:r>
              <a:rPr lang="en-US" sz="1800" u="sng"/>
              <a:t>Receives revenue on 8 squares (8*$2000)</a:t>
            </a:r>
          </a:p>
          <a:p>
            <a:pPr algn="ctr"/>
            <a:r>
              <a:rPr lang="en-US" sz="1800"/>
              <a:t>$16,000 - $13,000 = $3,000</a:t>
            </a:r>
          </a:p>
          <a:p>
            <a:pPr algn="ctr"/>
            <a:r>
              <a:rPr lang="en-US" sz="1800"/>
              <a:t>Wants to peer with C – split costs?</a:t>
            </a:r>
          </a:p>
          <a:p>
            <a:pPr algn="ctr"/>
            <a:r>
              <a:rPr lang="en-US" sz="1800"/>
              <a:t>YES: -$1,000 both lose a turn</a:t>
            </a:r>
          </a:p>
          <a:p>
            <a:pPr algn="ctr"/>
            <a:r>
              <a:rPr lang="en-US" sz="1800"/>
              <a:t>Neither has to pay transit to each other</a:t>
            </a:r>
          </a:p>
        </p:txBody>
      </p:sp>
      <p:sp>
        <p:nvSpPr>
          <p:cNvPr id="28736" name="Text Box 64"/>
          <p:cNvSpPr txBox="1">
            <a:spLocks noChangeArrowheads="1"/>
          </p:cNvSpPr>
          <p:nvPr/>
        </p:nvSpPr>
        <p:spPr bwMode="auto">
          <a:xfrm>
            <a:off x="990600" y="18288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8737" name="Text Box 65"/>
          <p:cNvSpPr txBox="1">
            <a:spLocks noChangeArrowheads="1"/>
          </p:cNvSpPr>
          <p:nvPr/>
        </p:nvSpPr>
        <p:spPr bwMode="auto">
          <a:xfrm>
            <a:off x="990600" y="2362200"/>
            <a:ext cx="404813"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28738" name="Rectangle 66"/>
          <p:cNvSpPr>
            <a:spLocks noChangeArrowheads="1"/>
          </p:cNvSpPr>
          <p:nvPr/>
        </p:nvSpPr>
        <p:spPr bwMode="auto">
          <a:xfrm>
            <a:off x="3505200" y="2667000"/>
            <a:ext cx="3962400" cy="28956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B rolls 6,</a:t>
            </a:r>
          </a:p>
          <a:p>
            <a:pPr algn="ctr"/>
            <a:r>
              <a:rPr lang="en-US"/>
              <a:t>Attaches to IXE*IXN</a:t>
            </a:r>
          </a:p>
          <a:p>
            <a:pPr algn="ctr"/>
            <a:r>
              <a:rPr lang="en-US" sz="1800"/>
              <a:t>Receives revenue on 10 squares (10*$2000)</a:t>
            </a:r>
          </a:p>
          <a:p>
            <a:pPr algn="ctr"/>
            <a:r>
              <a:rPr lang="en-US" sz="1800" u="sng"/>
              <a:t>Pays Transit on others squares (21*$1000)</a:t>
            </a:r>
            <a:r>
              <a:rPr lang="en-US" sz="1800"/>
              <a:t> </a:t>
            </a:r>
          </a:p>
          <a:p>
            <a:pPr algn="ctr"/>
            <a:r>
              <a:rPr lang="en-US" sz="1800"/>
              <a:t>$20,000 - $21,000 = </a:t>
            </a:r>
            <a:r>
              <a:rPr lang="en-US" sz="1800">
                <a:solidFill>
                  <a:srgbClr val="FF0000"/>
                </a:solidFill>
              </a:rPr>
              <a:t>-$1,000</a:t>
            </a:r>
          </a:p>
          <a:p>
            <a:pPr algn="ctr"/>
            <a:endParaRPr lang="en-US" sz="1800">
              <a:solidFill>
                <a:srgbClr val="FF0000"/>
              </a:solidFill>
            </a:endParaRPr>
          </a:p>
          <a:p>
            <a:pPr algn="ctr"/>
            <a:r>
              <a:rPr lang="en-US" sz="1800"/>
              <a:t>Wants to peer with A – split costs?</a:t>
            </a:r>
          </a:p>
          <a:p>
            <a:pPr algn="ctr"/>
            <a:r>
              <a:rPr lang="en-US" sz="1800"/>
              <a:t>NO: You pissed me off,</a:t>
            </a:r>
          </a:p>
          <a:p>
            <a:pPr algn="ctr"/>
            <a:r>
              <a:rPr lang="en-US" sz="1800"/>
              <a:t>Yes: if $0 &amp; B lose both turns</a:t>
            </a:r>
          </a:p>
          <a:p>
            <a:pPr algn="ctr"/>
            <a:r>
              <a:rPr lang="en-US" sz="1800"/>
              <a:t>Both walk away</a:t>
            </a:r>
          </a:p>
        </p:txBody>
      </p:sp>
      <p:sp>
        <p:nvSpPr>
          <p:cNvPr id="28739" name="Rectangle 67"/>
          <p:cNvSpPr>
            <a:spLocks noChangeArrowheads="1"/>
          </p:cNvSpPr>
          <p:nvPr/>
        </p:nvSpPr>
        <p:spPr bwMode="auto">
          <a:xfrm>
            <a:off x="1371600" y="2743200"/>
            <a:ext cx="76200" cy="4572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8740" name="Rectangle 68"/>
          <p:cNvSpPr>
            <a:spLocks noChangeArrowheads="1"/>
          </p:cNvSpPr>
          <p:nvPr/>
        </p:nvSpPr>
        <p:spPr bwMode="auto">
          <a:xfrm>
            <a:off x="1447800" y="3505200"/>
            <a:ext cx="76200" cy="4572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28741" name="Text Box 69"/>
          <p:cNvSpPr txBox="1">
            <a:spLocks noChangeArrowheads="1"/>
          </p:cNvSpPr>
          <p:nvPr/>
        </p:nvSpPr>
        <p:spPr bwMode="auto">
          <a:xfrm>
            <a:off x="7146925" y="727075"/>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42" name="Text Box 70"/>
          <p:cNvSpPr txBox="1">
            <a:spLocks noChangeArrowheads="1"/>
          </p:cNvSpPr>
          <p:nvPr/>
        </p:nvSpPr>
        <p:spPr bwMode="auto">
          <a:xfrm>
            <a:off x="6477000" y="7620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43" name="Text Box 71"/>
          <p:cNvSpPr txBox="1">
            <a:spLocks noChangeArrowheads="1"/>
          </p:cNvSpPr>
          <p:nvPr/>
        </p:nvSpPr>
        <p:spPr bwMode="auto">
          <a:xfrm>
            <a:off x="5807075" y="796925"/>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44" name="Text Box 72"/>
          <p:cNvSpPr txBox="1">
            <a:spLocks noChangeArrowheads="1"/>
          </p:cNvSpPr>
          <p:nvPr/>
        </p:nvSpPr>
        <p:spPr bwMode="auto">
          <a:xfrm>
            <a:off x="5137150" y="83185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45" name="Text Box 73"/>
          <p:cNvSpPr txBox="1">
            <a:spLocks noChangeArrowheads="1"/>
          </p:cNvSpPr>
          <p:nvPr/>
        </p:nvSpPr>
        <p:spPr bwMode="auto">
          <a:xfrm>
            <a:off x="4495800" y="762000"/>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28746" name="Rectangle 74"/>
          <p:cNvSpPr>
            <a:spLocks noChangeArrowheads="1"/>
          </p:cNvSpPr>
          <p:nvPr/>
        </p:nvSpPr>
        <p:spPr bwMode="auto">
          <a:xfrm>
            <a:off x="304800" y="533400"/>
            <a:ext cx="3200400" cy="21336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en-US"/>
              <a:t>A Position</a:t>
            </a:r>
          </a:p>
          <a:p>
            <a:pPr algn="ctr"/>
            <a:r>
              <a:rPr lang="en-US"/>
              <a:t>9 Revenue squares</a:t>
            </a:r>
          </a:p>
          <a:p>
            <a:pPr algn="ctr"/>
            <a:r>
              <a:rPr lang="en-US"/>
              <a:t>1 lost turn</a:t>
            </a:r>
          </a:p>
          <a:p>
            <a:pPr algn="ctr"/>
            <a:r>
              <a:rPr lang="en-US"/>
              <a:t>Peering w/C </a:t>
            </a:r>
          </a:p>
          <a:p>
            <a:pPr algn="ctr"/>
            <a:r>
              <a:rPr lang="en-US"/>
              <a:t>reduced cost $8000/turn</a:t>
            </a:r>
          </a:p>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DrPeering.net</a:t>
            </a:r>
            <a:r>
              <a:rPr lang="en-US" dirty="0" smtClean="0"/>
              <a:t> Peering Resources</a:t>
            </a:r>
            <a:endParaRPr lang="en-US" dirty="0"/>
          </a:p>
        </p:txBody>
      </p:sp>
      <p:sp>
        <p:nvSpPr>
          <p:cNvPr id="5" name="Content Placeholder 4"/>
          <p:cNvSpPr>
            <a:spLocks noGrp="1"/>
          </p:cNvSpPr>
          <p:nvPr>
            <p:ph sz="half" idx="1"/>
          </p:nvPr>
        </p:nvSpPr>
        <p:spPr>
          <a:xfrm>
            <a:off x="0" y="1981200"/>
            <a:ext cx="4495800" cy="4114800"/>
          </a:xfrm>
        </p:spPr>
        <p:txBody>
          <a:bodyPr/>
          <a:lstStyle/>
          <a:p>
            <a:r>
              <a:rPr lang="en-US" sz="1600" dirty="0" smtClean="0"/>
              <a:t>Internet Service Providers and Peering </a:t>
            </a:r>
          </a:p>
          <a:p>
            <a:r>
              <a:rPr lang="en-US" sz="1600" dirty="0" smtClean="0"/>
              <a:t>A Business Case for Peering</a:t>
            </a:r>
          </a:p>
          <a:p>
            <a:r>
              <a:rPr lang="en-US" sz="1600" dirty="0" smtClean="0"/>
              <a:t>About the White Paper Process</a:t>
            </a:r>
          </a:p>
          <a:p>
            <a:r>
              <a:rPr lang="en-US" sz="1600" u="sng" dirty="0" smtClean="0"/>
              <a:t>The Art of Peering - The Peering Playbook</a:t>
            </a:r>
          </a:p>
          <a:p>
            <a:r>
              <a:rPr lang="en-US" sz="1600" u="sng" dirty="0" smtClean="0"/>
              <a:t>The Art of Peering - The IX Playbook</a:t>
            </a:r>
          </a:p>
          <a:p>
            <a:r>
              <a:rPr lang="en-US" sz="1600" dirty="0" smtClean="0"/>
              <a:t>Chief Technical Liaison</a:t>
            </a:r>
          </a:p>
          <a:p>
            <a:r>
              <a:rPr lang="en-US" sz="1600" dirty="0" smtClean="0"/>
              <a:t>Ecosystems: 95th Percentile Measurement for Internet Transit</a:t>
            </a:r>
          </a:p>
          <a:p>
            <a:r>
              <a:rPr lang="en-US" sz="1600" dirty="0" smtClean="0"/>
              <a:t>Asia Pacific Peering Guidebook</a:t>
            </a:r>
          </a:p>
          <a:p>
            <a:r>
              <a:rPr lang="en-US" sz="1600" dirty="0" smtClean="0"/>
              <a:t>Evolution of the U.S. Peering</a:t>
            </a:r>
          </a:p>
          <a:p>
            <a:r>
              <a:rPr lang="en-US" sz="1600" dirty="0" smtClean="0"/>
              <a:t>Emerging Video Internet Ecosystems</a:t>
            </a:r>
          </a:p>
          <a:p>
            <a:r>
              <a:rPr lang="en-US" sz="1600" dirty="0" smtClean="0"/>
              <a:t>European </a:t>
            </a:r>
            <a:r>
              <a:rPr lang="en-US" sz="1600" dirty="0" err="1" smtClean="0"/>
              <a:t>vs</a:t>
            </a:r>
            <a:r>
              <a:rPr lang="en-US" sz="1600" dirty="0" smtClean="0"/>
              <a:t> US Internet Exchange Points</a:t>
            </a:r>
          </a:p>
          <a:p>
            <a:r>
              <a:rPr lang="en-US" sz="1600" dirty="0" smtClean="0"/>
              <a:t>Internet </a:t>
            </a:r>
            <a:r>
              <a:rPr lang="en-US" sz="1600" dirty="0" err="1" smtClean="0"/>
              <a:t>DataCenter</a:t>
            </a:r>
            <a:r>
              <a:rPr lang="en-US" sz="1600" dirty="0" smtClean="0"/>
              <a:t> Build </a:t>
            </a:r>
            <a:r>
              <a:rPr lang="en-US" sz="1600" dirty="0" err="1" smtClean="0"/>
              <a:t>vs</a:t>
            </a:r>
            <a:r>
              <a:rPr lang="en-US" sz="1600" dirty="0" smtClean="0"/>
              <a:t> Buy Decision</a:t>
            </a:r>
          </a:p>
          <a:p>
            <a:r>
              <a:rPr lang="en-US" sz="1600" u="sng" dirty="0" smtClean="0"/>
              <a:t>Internet Service Providers and Peering</a:t>
            </a:r>
          </a:p>
          <a:p>
            <a:endParaRPr lang="en-US" sz="1600" dirty="0"/>
          </a:p>
        </p:txBody>
      </p:sp>
      <p:sp>
        <p:nvSpPr>
          <p:cNvPr id="6" name="Content Placeholder 5"/>
          <p:cNvSpPr>
            <a:spLocks noGrp="1"/>
          </p:cNvSpPr>
          <p:nvPr>
            <p:ph sz="half" idx="2"/>
          </p:nvPr>
        </p:nvSpPr>
        <p:spPr>
          <a:xfrm>
            <a:off x="4648200" y="1981200"/>
            <a:ext cx="4495800" cy="4114800"/>
          </a:xfrm>
        </p:spPr>
        <p:txBody>
          <a:bodyPr/>
          <a:lstStyle/>
          <a:p>
            <a:r>
              <a:rPr lang="en-US" sz="1600" dirty="0" smtClean="0"/>
              <a:t>Internet Transit Pricing Historical and Projections</a:t>
            </a:r>
          </a:p>
          <a:p>
            <a:r>
              <a:rPr lang="en-US" sz="1600" u="sng" dirty="0" smtClean="0"/>
              <a:t>Modeling the value of an Internet Exchange Point</a:t>
            </a:r>
          </a:p>
          <a:p>
            <a:r>
              <a:rPr lang="en-US" sz="1600" dirty="0" smtClean="0"/>
              <a:t>NANOG History</a:t>
            </a:r>
          </a:p>
          <a:p>
            <a:r>
              <a:rPr lang="en-US" sz="1600" dirty="0" smtClean="0"/>
              <a:t>Peering: Motivations to Peer</a:t>
            </a:r>
          </a:p>
          <a:p>
            <a:r>
              <a:rPr lang="en-US" sz="1600" dirty="0" smtClean="0"/>
              <a:t>A Study of 28 Peering Policies</a:t>
            </a:r>
          </a:p>
          <a:p>
            <a:r>
              <a:rPr lang="en-US" sz="1600" dirty="0" smtClean="0"/>
              <a:t>Peering Simulation Game</a:t>
            </a:r>
          </a:p>
          <a:p>
            <a:r>
              <a:rPr lang="en-US" sz="1600" dirty="0" smtClean="0"/>
              <a:t>Peering: Top 10 Ways to Contact Peering Coordinators</a:t>
            </a:r>
          </a:p>
          <a:p>
            <a:r>
              <a:rPr lang="en-US" sz="1600" dirty="0" smtClean="0"/>
              <a:t>Peering: Top 10 Reasons NOT to peer</a:t>
            </a:r>
          </a:p>
          <a:p>
            <a:r>
              <a:rPr lang="en-US" sz="1600" dirty="0" smtClean="0"/>
              <a:t>Public </a:t>
            </a:r>
            <a:r>
              <a:rPr lang="en-US" sz="1600" dirty="0" err="1" smtClean="0"/>
              <a:t>vs</a:t>
            </a:r>
            <a:r>
              <a:rPr lang="en-US" sz="1600" dirty="0" smtClean="0"/>
              <a:t> Private Peering - the Great Debate</a:t>
            </a:r>
          </a:p>
          <a:p>
            <a:r>
              <a:rPr lang="en-US" sz="1600" dirty="0" smtClean="0"/>
              <a:t>The Folly of Peering Ratios</a:t>
            </a:r>
          </a:p>
          <a:p>
            <a:r>
              <a:rPr lang="en-US" sz="1600" dirty="0" smtClean="0"/>
              <a:t>Top 9 IX Selection Criteria</a:t>
            </a:r>
          </a:p>
          <a:p>
            <a:r>
              <a:rPr lang="en-US" sz="1600" dirty="0" smtClean="0"/>
              <a:t>Video Internet - The Next Wave of Massive Disruption to the U.S. Peering Ecosystem</a:t>
            </a:r>
          </a:p>
          <a:p>
            <a:endParaRPr lang="en-US" sz="1600" dirty="0"/>
          </a:p>
        </p:txBody>
      </p:sp>
      <p:sp>
        <p:nvSpPr>
          <p:cNvPr id="8" name="TextBox 7"/>
          <p:cNvSpPr txBox="1"/>
          <p:nvPr/>
        </p:nvSpPr>
        <p:spPr>
          <a:xfrm>
            <a:off x="457200" y="6396335"/>
            <a:ext cx="2572990" cy="461665"/>
          </a:xfrm>
          <a:prstGeom prst="rect">
            <a:avLst/>
          </a:prstGeom>
          <a:noFill/>
        </p:spPr>
        <p:txBody>
          <a:bodyPr wrap="none" rtlCol="0">
            <a:spAutoFit/>
          </a:bodyPr>
          <a:lstStyle/>
          <a:p>
            <a:r>
              <a:rPr lang="en-US" dirty="0" smtClean="0"/>
              <a:t>All freely available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1143000"/>
          </a:xfrm>
        </p:spPr>
        <p:txBody>
          <a:bodyPr/>
          <a:lstStyle/>
          <a:p>
            <a:r>
              <a:rPr lang="en-US"/>
              <a:t>Let’s play!</a:t>
            </a:r>
          </a:p>
        </p:txBody>
      </p:sp>
      <p:sp>
        <p:nvSpPr>
          <p:cNvPr id="29699" name="Rectangle 3"/>
          <p:cNvSpPr>
            <a:spLocks noGrp="1" noChangeArrowheads="1"/>
          </p:cNvSpPr>
          <p:nvPr>
            <p:ph type="body" idx="1"/>
          </p:nvPr>
        </p:nvSpPr>
        <p:spPr>
          <a:xfrm>
            <a:off x="533400" y="1524000"/>
            <a:ext cx="7772400" cy="4114800"/>
          </a:xfrm>
        </p:spPr>
        <p:txBody>
          <a:bodyPr/>
          <a:lstStyle/>
          <a:p>
            <a:pPr algn="ctr">
              <a:lnSpc>
                <a:spcPct val="90000"/>
              </a:lnSpc>
              <a:buFontTx/>
              <a:buNone/>
            </a:pPr>
            <a:r>
              <a:rPr lang="en-US" sz="2800"/>
              <a:t>WELCOME TO </a:t>
            </a:r>
            <a:r>
              <a:rPr lang="en-US" sz="2800" b="1"/>
              <a:t>BILLAND</a:t>
            </a:r>
          </a:p>
          <a:p>
            <a:pPr>
              <a:lnSpc>
                <a:spcPct val="90000"/>
              </a:lnSpc>
              <a:buFontTx/>
              <a:buNone/>
            </a:pPr>
            <a:endParaRPr lang="en-US" sz="2800" b="1"/>
          </a:p>
          <a:p>
            <a:pPr>
              <a:lnSpc>
                <a:spcPct val="90000"/>
              </a:lnSpc>
              <a:buFontTx/>
              <a:buNone/>
            </a:pPr>
            <a:r>
              <a:rPr lang="en-US" sz="2800"/>
              <a:t>4 ISPs that have never played before</a:t>
            </a:r>
          </a:p>
          <a:p>
            <a:pPr>
              <a:lnSpc>
                <a:spcPct val="90000"/>
              </a:lnSpc>
              <a:buFontTx/>
              <a:buNone/>
            </a:pPr>
            <a:endParaRPr lang="en-US" sz="2800"/>
          </a:p>
          <a:p>
            <a:pPr>
              <a:lnSpc>
                <a:spcPct val="90000"/>
              </a:lnSpc>
              <a:buFontTx/>
              <a:buNone/>
            </a:pPr>
            <a:r>
              <a:rPr lang="en-US" sz="2800"/>
              <a:t>Open Board</a:t>
            </a:r>
          </a:p>
          <a:p>
            <a:pPr>
              <a:lnSpc>
                <a:spcPct val="90000"/>
              </a:lnSpc>
              <a:buFontTx/>
              <a:buNone/>
            </a:pPr>
            <a:r>
              <a:rPr lang="en-US" sz="2800"/>
              <a:t>$35,000 VC Funding</a:t>
            </a:r>
          </a:p>
          <a:p>
            <a:pPr>
              <a:lnSpc>
                <a:spcPct val="90000"/>
              </a:lnSpc>
              <a:buFontTx/>
              <a:buNone/>
            </a:pPr>
            <a:r>
              <a:rPr lang="en-US" sz="2800"/>
              <a:t>We want to hear your thought process and peering negotiations</a:t>
            </a:r>
          </a:p>
          <a:p>
            <a:pPr>
              <a:lnSpc>
                <a:spcPct val="90000"/>
              </a:lnSpc>
              <a:buFontTx/>
              <a:buNone/>
            </a:pPr>
            <a:r>
              <a:rPr lang="en-US" sz="2800"/>
              <a:t>Winner - prize</a:t>
            </a:r>
          </a:p>
        </p:txBody>
      </p:sp>
      <p:sp>
        <p:nvSpPr>
          <p:cNvPr id="29700" name="Line 4"/>
          <p:cNvSpPr>
            <a:spLocks noChangeShapeType="1"/>
          </p:cNvSpPr>
          <p:nvPr/>
        </p:nvSpPr>
        <p:spPr bwMode="auto">
          <a:xfrm>
            <a:off x="685800" y="4114800"/>
            <a:ext cx="3048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9701" name="Text Box 5"/>
          <p:cNvSpPr txBox="1">
            <a:spLocks noChangeArrowheads="1"/>
          </p:cNvSpPr>
          <p:nvPr/>
        </p:nvSpPr>
        <p:spPr bwMode="auto">
          <a:xfrm>
            <a:off x="3810000" y="3810000"/>
            <a:ext cx="3197225" cy="519113"/>
          </a:xfrm>
          <a:prstGeom prst="rect">
            <a:avLst/>
          </a:prstGeom>
          <a:noFill/>
          <a:ln w="9525">
            <a:noFill/>
            <a:miter lim="800000"/>
            <a:headEnd/>
            <a:tailEnd/>
          </a:ln>
          <a:effectLst/>
        </p:spPr>
        <p:txBody>
          <a:bodyPr wrap="none">
            <a:prstTxWarp prst="textNoShape">
              <a:avLst/>
            </a:prstTxWarp>
            <a:spAutoFit/>
          </a:bodyPr>
          <a:lstStyle/>
          <a:p>
            <a:r>
              <a:rPr lang="en-US" sz="2800"/>
              <a:t>$25,000 VC Funding</a:t>
            </a:r>
          </a:p>
        </p:txBody>
      </p:sp>
      <p:sp>
        <p:nvSpPr>
          <p:cNvPr id="29702" name="Text Box 6"/>
          <p:cNvSpPr txBox="1">
            <a:spLocks noChangeArrowheads="1"/>
          </p:cNvSpPr>
          <p:nvPr/>
        </p:nvSpPr>
        <p:spPr bwMode="auto">
          <a:xfrm>
            <a:off x="7239000" y="3810000"/>
            <a:ext cx="1574800" cy="457200"/>
          </a:xfrm>
          <a:prstGeom prst="rect">
            <a:avLst/>
          </a:prstGeom>
          <a:noFill/>
          <a:ln w="9525">
            <a:noFill/>
            <a:miter lim="800000"/>
            <a:headEnd/>
            <a:tailEnd/>
          </a:ln>
          <a:effectLst/>
        </p:spPr>
        <p:txBody>
          <a:bodyPr wrap="none">
            <a:prstTxWarp prst="textNoShape">
              <a:avLst/>
            </a:prstTxWarp>
            <a:spAutoFit/>
          </a:bodyPr>
          <a:lstStyle/>
          <a:p>
            <a:r>
              <a:rPr lang="en-US"/>
              <a:t>1</a:t>
            </a:r>
            <a:r>
              <a:rPr lang="en-US">
                <a:ea typeface="Times New Roman" charset="0"/>
                <a:cs typeface="Times New Roman" charset="0"/>
              </a:rPr>
              <a:t>¥ = $1000</a:t>
            </a:r>
            <a:endParaRPr lang="en-US"/>
          </a:p>
        </p:txBody>
      </p:sp>
      <p:sp>
        <p:nvSpPr>
          <p:cNvPr id="29703" name="Text Box 7"/>
          <p:cNvSpPr txBox="1">
            <a:spLocks noChangeArrowheads="1"/>
          </p:cNvSpPr>
          <p:nvPr/>
        </p:nvSpPr>
        <p:spPr bwMode="auto">
          <a:xfrm>
            <a:off x="3810000" y="5334000"/>
            <a:ext cx="5143500" cy="1187450"/>
          </a:xfrm>
          <a:prstGeom prst="rect">
            <a:avLst/>
          </a:prstGeom>
          <a:noFill/>
          <a:ln w="9525">
            <a:noFill/>
            <a:miter lim="800000"/>
            <a:headEnd/>
            <a:tailEnd/>
          </a:ln>
          <a:effectLst/>
        </p:spPr>
        <p:txBody>
          <a:bodyPr wrap="none">
            <a:prstTxWarp prst="textNoShape">
              <a:avLst/>
            </a:prstTxWarp>
            <a:spAutoFit/>
          </a:bodyPr>
          <a:lstStyle/>
          <a:p>
            <a:r>
              <a:rPr lang="en-US" dirty="0"/>
              <a:t>WINNER: At 5:25?PM we will stop and</a:t>
            </a:r>
          </a:p>
          <a:p>
            <a:r>
              <a:rPr lang="en-US" dirty="0"/>
              <a:t>assume that every roll was a “3”</a:t>
            </a:r>
          </a:p>
          <a:p>
            <a:r>
              <a:rPr lang="en-US" dirty="0"/>
              <a:t>from that point on out to 12 rounds..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19200" y="152400"/>
            <a:ext cx="7772400" cy="1143000"/>
          </a:xfrm>
        </p:spPr>
        <p:txBody>
          <a:bodyPr/>
          <a:lstStyle/>
          <a:p>
            <a:r>
              <a:rPr lang="en-US" sz="4000" dirty="0"/>
              <a:t>Play the Peering Simulation Game…</a:t>
            </a:r>
          </a:p>
        </p:txBody>
      </p:sp>
      <p:sp>
        <p:nvSpPr>
          <p:cNvPr id="95235" name="Rectangle 3"/>
          <p:cNvSpPr>
            <a:spLocks noGrp="1" noChangeArrowheads="1"/>
          </p:cNvSpPr>
          <p:nvPr>
            <p:ph type="body" idx="1"/>
          </p:nvPr>
        </p:nvSpPr>
        <p:spPr/>
        <p:txBody>
          <a:bodyPr/>
          <a:lstStyle/>
          <a:p>
            <a:endParaRPr lang="en-US"/>
          </a:p>
        </p:txBody>
      </p:sp>
      <p:graphicFrame>
        <p:nvGraphicFramePr>
          <p:cNvPr id="7" name="Object 6"/>
          <p:cNvGraphicFramePr>
            <a:graphicFrameLocks noChangeAspect="1"/>
          </p:cNvGraphicFramePr>
          <p:nvPr/>
        </p:nvGraphicFramePr>
        <p:xfrm>
          <a:off x="1676400" y="6248400"/>
          <a:ext cx="533400" cy="469392"/>
        </p:xfrm>
        <a:graphic>
          <a:graphicData uri="http://schemas.openxmlformats.org/presentationml/2006/ole">
            <p:oleObj spid="_x0000_s95237" name="Worksheet" showAsIcon="1" r:id="rId3" imgW="635000" imgH="558800" progId="Excel.Sheet.12">
              <p:embed/>
            </p:oleObj>
          </a:graphicData>
        </a:graphic>
      </p:graphicFrame>
      <p:pic>
        <p:nvPicPr>
          <p:cNvPr id="9" name="Screen shot 2010-08-08 at 3.11.29 PM.png" descr="/Users/wbn/Desktop/Screen shot 2010-08-08 at 3.11.29 PM.png"/>
          <p:cNvPicPr>
            <a:picLocks noChangeAspect="1"/>
          </p:cNvPicPr>
          <p:nvPr/>
        </p:nvPicPr>
        <p:blipFill>
          <a:blip r:embed="rId4" r:link="rId5"/>
          <a:stretch>
            <a:fillRect/>
          </a:stretch>
        </p:blipFill>
        <p:spPr>
          <a:xfrm>
            <a:off x="0" y="1143000"/>
            <a:ext cx="9144000" cy="5009029"/>
          </a:xfrm>
          <a:prstGeom prst="rect">
            <a:avLst/>
          </a:prstGeom>
        </p:spPr>
      </p:pic>
      <p:graphicFrame>
        <p:nvGraphicFramePr>
          <p:cNvPr id="6" name="Object 5"/>
          <p:cNvGraphicFramePr>
            <a:graphicFrameLocks noChangeAspect="1"/>
          </p:cNvGraphicFramePr>
          <p:nvPr/>
        </p:nvGraphicFramePr>
        <p:xfrm>
          <a:off x="4254500" y="3149600"/>
          <a:ext cx="635000" cy="558800"/>
        </p:xfrm>
        <a:graphic>
          <a:graphicData uri="http://schemas.openxmlformats.org/presentationml/2006/ole">
            <p:oleObj spid="_x0000_s95240" name="Worksheet" showAsIcon="1" r:id="rId6" imgW="635000" imgH="558800" progId="Excel.Shee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p:txBody>
          <a:bodyPr/>
          <a:lstStyle/>
          <a:p>
            <a:r>
              <a:rPr lang="en-US" sz="4000" dirty="0" smtClean="0"/>
              <a:t>Internet Peering Lexicon</a:t>
            </a:r>
            <a:endParaRPr lang="en-US" sz="4000" dirty="0"/>
          </a:p>
        </p:txBody>
      </p:sp>
      <p:sp>
        <p:nvSpPr>
          <p:cNvPr id="70659" name="Rectangle 3"/>
          <p:cNvSpPr>
            <a:spLocks noGrp="1" noChangeArrowheads="1"/>
          </p:cNvSpPr>
          <p:nvPr>
            <p:ph type="subTitle" idx="1"/>
          </p:nvPr>
        </p:nvSpPr>
        <p:spPr>
          <a:xfrm>
            <a:off x="914400" y="3886200"/>
            <a:ext cx="7315200" cy="1752600"/>
          </a:xfrm>
        </p:spPr>
        <p:txBody>
          <a:bodyPr/>
          <a:lstStyle/>
          <a:p>
            <a:pPr>
              <a:lnSpc>
                <a:spcPct val="90000"/>
              </a:lnSpc>
              <a:buNone/>
            </a:pPr>
            <a:r>
              <a:rPr lang="en-US" dirty="0" smtClean="0"/>
              <a:t>“10 minute Peering Tutorial”</a:t>
            </a:r>
          </a:p>
          <a:p>
            <a:pPr marL="514350" indent="-514350">
              <a:lnSpc>
                <a:spcPct val="90000"/>
              </a:lnSpc>
              <a:buNone/>
            </a:pPr>
            <a:r>
              <a:rPr lang="en-US" dirty="0" smtClean="0"/>
              <a:t>And then</a:t>
            </a:r>
          </a:p>
          <a:p>
            <a:pPr marL="514350" indent="-514350">
              <a:lnSpc>
                <a:spcPct val="90000"/>
              </a:lnSpc>
              <a:buNone/>
            </a:pPr>
            <a:r>
              <a:rPr lang="en-US" dirty="0" smtClean="0"/>
              <a:t>Live the Life: Peering Simulation Game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1"/>
          <p:cNvSpPr>
            <a:spLocks/>
          </p:cNvSpPr>
          <p:nvPr/>
        </p:nvSpPr>
        <p:spPr bwMode="auto">
          <a:xfrm>
            <a:off x="2858" y="125730"/>
            <a:ext cx="9041130" cy="52578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3600" dirty="0">
                <a:ea typeface="Gill Sans" charset="0"/>
                <a:cs typeface="Gill Sans" charset="0"/>
              </a:rPr>
              <a:t>Def: The Internet is a network of networks.</a:t>
            </a:r>
          </a:p>
        </p:txBody>
      </p:sp>
      <p:sp>
        <p:nvSpPr>
          <p:cNvPr id="33794" name="Rectangle 2"/>
          <p:cNvSpPr>
            <a:spLocks/>
          </p:cNvSpPr>
          <p:nvPr/>
        </p:nvSpPr>
        <p:spPr bwMode="auto">
          <a:xfrm>
            <a:off x="2858" y="881539"/>
            <a:ext cx="9041130" cy="52578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3600" dirty="0">
                <a:ea typeface="Gill Sans" charset="0"/>
                <a:cs typeface="Gill Sans" charset="0"/>
              </a:rPr>
              <a:t>Def: ISP sells access to the Internet, so...</a:t>
            </a:r>
          </a:p>
        </p:txBody>
      </p:sp>
      <p:sp>
        <p:nvSpPr>
          <p:cNvPr id="33795" name="Rectangle 3"/>
          <p:cNvSpPr>
            <a:spLocks/>
          </p:cNvSpPr>
          <p:nvPr/>
        </p:nvSpPr>
        <p:spPr bwMode="auto">
          <a:xfrm>
            <a:off x="2858" y="1555909"/>
            <a:ext cx="9041130" cy="105156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3600" dirty="0">
                <a:ea typeface="Gill Sans" charset="0"/>
                <a:cs typeface="Gill Sans" charset="0"/>
              </a:rPr>
              <a:t>An ISP must itself get attached to an ISP already attached to the Internet.</a:t>
            </a:r>
          </a:p>
        </p:txBody>
      </p:sp>
      <p:sp>
        <p:nvSpPr>
          <p:cNvPr id="33796" name="Rectangle 4"/>
          <p:cNvSpPr>
            <a:spLocks/>
          </p:cNvSpPr>
          <p:nvPr/>
        </p:nvSpPr>
        <p:spPr bwMode="auto">
          <a:xfrm>
            <a:off x="2858" y="2817495"/>
            <a:ext cx="9109710" cy="73152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2500" dirty="0">
                <a:ea typeface="Gill Sans" charset="0"/>
                <a:cs typeface="Gill Sans" charset="0"/>
              </a:rPr>
              <a:t>Def: ‘Transit’ is service whereby one ISP sells access to the Internet.</a:t>
            </a:r>
          </a:p>
          <a:p>
            <a:pPr algn="ctr">
              <a:spcBef>
                <a:spcPct val="0"/>
              </a:spcBef>
            </a:pPr>
            <a:r>
              <a:rPr lang="en-US" sz="2500" dirty="0">
                <a:ea typeface="Gill Sans" charset="0"/>
                <a:cs typeface="Gill Sans" charset="0"/>
              </a:rPr>
              <a:t>“A port in the wall that says ‘Internet this way’”</a:t>
            </a:r>
          </a:p>
        </p:txBody>
      </p:sp>
      <p:grpSp>
        <p:nvGrpSpPr>
          <p:cNvPr id="2" name="Group 5"/>
          <p:cNvGrpSpPr>
            <a:grpSpLocks/>
          </p:cNvGrpSpPr>
          <p:nvPr/>
        </p:nvGrpSpPr>
        <p:grpSpPr bwMode="auto">
          <a:xfrm>
            <a:off x="274320" y="3989070"/>
            <a:ext cx="822960" cy="822960"/>
            <a:chOff x="0" y="0"/>
            <a:chExt cx="576" cy="576"/>
          </a:xfrm>
        </p:grpSpPr>
        <p:sp>
          <p:nvSpPr>
            <p:cNvPr id="33798" name="Oval 6"/>
            <p:cNvSpPr>
              <a:spLocks/>
            </p:cNvSpPr>
            <p:nvPr/>
          </p:nvSpPr>
          <p:spPr bwMode="auto">
            <a:xfrm>
              <a:off x="0" y="0"/>
              <a:ext cx="576" cy="576"/>
            </a:xfrm>
            <a:prstGeom prst="ellipse">
              <a:avLst/>
            </a:prstGeom>
            <a:blipFill dpi="0" rotWithShape="0">
              <a:blip r:embed="rId4"/>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799" name="Rectangle 7"/>
            <p:cNvSpPr>
              <a:spLocks/>
            </p:cNvSpPr>
            <p:nvPr/>
          </p:nvSpPr>
          <p:spPr bwMode="auto">
            <a:xfrm>
              <a:off x="84" y="120"/>
              <a:ext cx="408" cy="33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1600" dirty="0">
                  <a:effectLst>
                    <a:outerShdw blurRad="38100" dist="38100" dir="2700000" algn="tl">
                      <a:srgbClr val="808080"/>
                    </a:outerShdw>
                  </a:effectLst>
                  <a:ea typeface="Gill Sans" charset="0"/>
                  <a:cs typeface="Gill Sans" charset="0"/>
                </a:rPr>
                <a:t>Blue</a:t>
              </a:r>
            </a:p>
            <a:p>
              <a:pPr algn="ctr">
                <a:spcBef>
                  <a:spcPct val="0"/>
                </a:spcBef>
              </a:pPr>
              <a:r>
                <a:rPr lang="en-US" sz="1600" dirty="0">
                  <a:effectLst>
                    <a:outerShdw blurRad="38100" dist="38100" dir="2700000" algn="tl">
                      <a:srgbClr val="808080"/>
                    </a:outerShdw>
                  </a:effectLst>
                  <a:ea typeface="Gill Sans" charset="0"/>
                  <a:cs typeface="Gill Sans" charset="0"/>
                </a:rPr>
                <a:t>ISP</a:t>
              </a:r>
            </a:p>
          </p:txBody>
        </p:sp>
      </p:grpSp>
      <p:grpSp>
        <p:nvGrpSpPr>
          <p:cNvPr id="3" name="Group 8"/>
          <p:cNvGrpSpPr>
            <a:grpSpLocks/>
          </p:cNvGrpSpPr>
          <p:nvPr/>
        </p:nvGrpSpPr>
        <p:grpSpPr bwMode="auto">
          <a:xfrm>
            <a:off x="1074420" y="4183380"/>
            <a:ext cx="2297430" cy="422910"/>
            <a:chOff x="0" y="0"/>
            <a:chExt cx="1608" cy="296"/>
          </a:xfrm>
        </p:grpSpPr>
        <p:grpSp>
          <p:nvGrpSpPr>
            <p:cNvPr id="4" name="Group 9"/>
            <p:cNvGrpSpPr>
              <a:grpSpLocks/>
            </p:cNvGrpSpPr>
            <p:nvPr/>
          </p:nvGrpSpPr>
          <p:grpSpPr bwMode="auto">
            <a:xfrm>
              <a:off x="152" y="32"/>
              <a:ext cx="1456" cy="232"/>
              <a:chOff x="0" y="0"/>
              <a:chExt cx="1456" cy="232"/>
            </a:xfrm>
          </p:grpSpPr>
          <p:sp>
            <p:nvSpPr>
              <p:cNvPr id="33802" name="Rectangle 10"/>
              <p:cNvSpPr>
                <a:spLocks/>
              </p:cNvSpPr>
              <p:nvPr/>
            </p:nvSpPr>
            <p:spPr bwMode="auto">
              <a:xfrm>
                <a:off x="0" y="0"/>
                <a:ext cx="1456" cy="232"/>
              </a:xfrm>
              <a:prstGeom prst="rect">
                <a:avLst/>
              </a:prstGeom>
              <a:gradFill rotWithShape="0">
                <a:gsLst>
                  <a:gs pos="0">
                    <a:srgbClr val="C0C0C0"/>
                  </a:gs>
                  <a:gs pos="100000">
                    <a:srgbClr val="464658"/>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3803" name="Rectangle 11"/>
              <p:cNvSpPr>
                <a:spLocks/>
              </p:cNvSpPr>
              <p:nvPr/>
            </p:nvSpPr>
            <p:spPr bwMode="auto">
              <a:xfrm>
                <a:off x="0" y="32"/>
                <a:ext cx="1456" cy="16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1600" dirty="0">
                    <a:effectLst>
                      <a:outerShdw blurRad="38100" dist="38100" dir="2700000" algn="tl">
                        <a:srgbClr val="808080"/>
                      </a:outerShdw>
                    </a:effectLst>
                    <a:ea typeface="Gill Sans" charset="0"/>
                    <a:cs typeface="Gill Sans" charset="0"/>
                  </a:rPr>
                  <a:t>Transit Service</a:t>
                </a:r>
              </a:p>
            </p:txBody>
          </p:sp>
        </p:grpSp>
        <p:grpSp>
          <p:nvGrpSpPr>
            <p:cNvPr id="5" name="Group 12"/>
            <p:cNvGrpSpPr>
              <a:grpSpLocks/>
            </p:cNvGrpSpPr>
            <p:nvPr/>
          </p:nvGrpSpPr>
          <p:grpSpPr bwMode="auto">
            <a:xfrm>
              <a:off x="0" y="0"/>
              <a:ext cx="296" cy="296"/>
              <a:chOff x="0" y="0"/>
              <a:chExt cx="296" cy="296"/>
            </a:xfrm>
          </p:grpSpPr>
          <p:grpSp>
            <p:nvGrpSpPr>
              <p:cNvPr id="6" name="Group 13"/>
              <p:cNvGrpSpPr>
                <a:grpSpLocks/>
              </p:cNvGrpSpPr>
              <p:nvPr/>
            </p:nvGrpSpPr>
            <p:grpSpPr bwMode="auto">
              <a:xfrm>
                <a:off x="0" y="0"/>
                <a:ext cx="296" cy="296"/>
                <a:chOff x="0" y="0"/>
                <a:chExt cx="296" cy="296"/>
              </a:xfrm>
            </p:grpSpPr>
            <p:sp>
              <p:nvSpPr>
                <p:cNvPr id="33806" name="Oval 14"/>
                <p:cNvSpPr>
                  <a:spLocks/>
                </p:cNvSpPr>
                <p:nvPr/>
              </p:nvSpPr>
              <p:spPr bwMode="auto">
                <a:xfrm>
                  <a:off x="0" y="0"/>
                  <a:ext cx="296" cy="296"/>
                </a:xfrm>
                <a:prstGeom prst="ellipse">
                  <a:avLst/>
                </a:prstGeom>
                <a:blipFill dpi="0" rotWithShape="0">
                  <a:blip r:embed="rId5"/>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07" name="Rectangle 15"/>
                <p:cNvSpPr>
                  <a:spLocks/>
                </p:cNvSpPr>
                <p:nvPr/>
              </p:nvSpPr>
              <p:spPr bwMode="auto">
                <a:xfrm>
                  <a:off x="43" y="43"/>
                  <a:ext cx="209" cy="20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33808" name="Line 16"/>
              <p:cNvSpPr>
                <a:spLocks noChangeShapeType="1"/>
              </p:cNvSpPr>
              <p:nvPr/>
            </p:nvSpPr>
            <p:spPr bwMode="auto">
              <a:xfrm>
                <a:off x="40" y="55"/>
                <a:ext cx="109" cy="105"/>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grpSp>
      <p:grpSp>
        <p:nvGrpSpPr>
          <p:cNvPr id="7" name="Group 17"/>
          <p:cNvGrpSpPr>
            <a:grpSpLocks/>
          </p:cNvGrpSpPr>
          <p:nvPr/>
        </p:nvGrpSpPr>
        <p:grpSpPr bwMode="auto">
          <a:xfrm>
            <a:off x="3086100" y="3806190"/>
            <a:ext cx="4732020" cy="1703070"/>
            <a:chOff x="0" y="0"/>
            <a:chExt cx="3312" cy="1192"/>
          </a:xfrm>
        </p:grpSpPr>
        <p:grpSp>
          <p:nvGrpSpPr>
            <p:cNvPr id="8" name="Group 18"/>
            <p:cNvGrpSpPr>
              <a:grpSpLocks/>
            </p:cNvGrpSpPr>
            <p:nvPr/>
          </p:nvGrpSpPr>
          <p:grpSpPr bwMode="auto">
            <a:xfrm>
              <a:off x="1040" y="1072"/>
              <a:ext cx="1592" cy="48"/>
              <a:chOff x="0" y="0"/>
              <a:chExt cx="1592" cy="48"/>
            </a:xfrm>
          </p:grpSpPr>
          <p:sp>
            <p:nvSpPr>
              <p:cNvPr id="33811" name="Rectangle 19"/>
              <p:cNvSpPr>
                <a:spLocks/>
              </p:cNvSpPr>
              <p:nvPr/>
            </p:nvSpPr>
            <p:spPr bwMode="auto">
              <a:xfrm>
                <a:off x="0" y="0"/>
                <a:ext cx="1592" cy="48"/>
              </a:xfrm>
              <a:prstGeom prst="rect">
                <a:avLst/>
              </a:prstGeom>
              <a:gradFill rotWithShape="0">
                <a:gsLst>
                  <a:gs pos="0">
                    <a:srgbClr val="00FFFF"/>
                  </a:gs>
                  <a:gs pos="100000">
                    <a:srgbClr val="000000">
                      <a:alpha val="50000"/>
                    </a:srgbClr>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3812" name="Rectangle 20"/>
              <p:cNvSpPr>
                <a:spLocks/>
              </p:cNvSpPr>
              <p:nvPr/>
            </p:nvSpPr>
            <p:spPr bwMode="auto">
              <a:xfrm>
                <a:off x="0" y="0"/>
                <a:ext cx="1592" cy="48"/>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9" name="Group 21"/>
            <p:cNvGrpSpPr>
              <a:grpSpLocks/>
            </p:cNvGrpSpPr>
            <p:nvPr/>
          </p:nvGrpSpPr>
          <p:grpSpPr bwMode="auto">
            <a:xfrm>
              <a:off x="936" y="872"/>
              <a:ext cx="1592" cy="48"/>
              <a:chOff x="0" y="0"/>
              <a:chExt cx="1592" cy="48"/>
            </a:xfrm>
          </p:grpSpPr>
          <p:sp>
            <p:nvSpPr>
              <p:cNvPr id="33814" name="Rectangle 22"/>
              <p:cNvSpPr>
                <a:spLocks/>
              </p:cNvSpPr>
              <p:nvPr/>
            </p:nvSpPr>
            <p:spPr bwMode="auto">
              <a:xfrm>
                <a:off x="0" y="0"/>
                <a:ext cx="1592" cy="48"/>
              </a:xfrm>
              <a:prstGeom prst="rect">
                <a:avLst/>
              </a:prstGeom>
              <a:gradFill rotWithShape="0">
                <a:gsLst>
                  <a:gs pos="0">
                    <a:srgbClr val="00FFFF"/>
                  </a:gs>
                  <a:gs pos="100000">
                    <a:srgbClr val="000000">
                      <a:alpha val="50000"/>
                    </a:srgbClr>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3815" name="Rectangle 23"/>
              <p:cNvSpPr>
                <a:spLocks/>
              </p:cNvSpPr>
              <p:nvPr/>
            </p:nvSpPr>
            <p:spPr bwMode="auto">
              <a:xfrm>
                <a:off x="0" y="0"/>
                <a:ext cx="1592" cy="48"/>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10" name="Group 24"/>
            <p:cNvGrpSpPr>
              <a:grpSpLocks/>
            </p:cNvGrpSpPr>
            <p:nvPr/>
          </p:nvGrpSpPr>
          <p:grpSpPr bwMode="auto">
            <a:xfrm>
              <a:off x="1232" y="824"/>
              <a:ext cx="1592" cy="48"/>
              <a:chOff x="0" y="0"/>
              <a:chExt cx="1592" cy="48"/>
            </a:xfrm>
          </p:grpSpPr>
          <p:sp>
            <p:nvSpPr>
              <p:cNvPr id="33817" name="Rectangle 25"/>
              <p:cNvSpPr>
                <a:spLocks/>
              </p:cNvSpPr>
              <p:nvPr/>
            </p:nvSpPr>
            <p:spPr bwMode="auto">
              <a:xfrm>
                <a:off x="0" y="0"/>
                <a:ext cx="1592" cy="48"/>
              </a:xfrm>
              <a:prstGeom prst="rect">
                <a:avLst/>
              </a:prstGeom>
              <a:gradFill rotWithShape="0">
                <a:gsLst>
                  <a:gs pos="0">
                    <a:srgbClr val="00FFFF"/>
                  </a:gs>
                  <a:gs pos="100000">
                    <a:srgbClr val="000000">
                      <a:alpha val="50000"/>
                    </a:srgbClr>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3818" name="Rectangle 26"/>
              <p:cNvSpPr>
                <a:spLocks/>
              </p:cNvSpPr>
              <p:nvPr/>
            </p:nvSpPr>
            <p:spPr bwMode="auto">
              <a:xfrm>
                <a:off x="0" y="0"/>
                <a:ext cx="1592" cy="48"/>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11" name="Group 27"/>
            <p:cNvGrpSpPr>
              <a:grpSpLocks/>
            </p:cNvGrpSpPr>
            <p:nvPr/>
          </p:nvGrpSpPr>
          <p:grpSpPr bwMode="auto">
            <a:xfrm>
              <a:off x="1232" y="552"/>
              <a:ext cx="1592" cy="48"/>
              <a:chOff x="0" y="0"/>
              <a:chExt cx="1592" cy="48"/>
            </a:xfrm>
          </p:grpSpPr>
          <p:sp>
            <p:nvSpPr>
              <p:cNvPr id="33820" name="Rectangle 28"/>
              <p:cNvSpPr>
                <a:spLocks/>
              </p:cNvSpPr>
              <p:nvPr/>
            </p:nvSpPr>
            <p:spPr bwMode="auto">
              <a:xfrm>
                <a:off x="0" y="0"/>
                <a:ext cx="1592" cy="48"/>
              </a:xfrm>
              <a:prstGeom prst="rect">
                <a:avLst/>
              </a:prstGeom>
              <a:gradFill rotWithShape="0">
                <a:gsLst>
                  <a:gs pos="0">
                    <a:srgbClr val="00FFFF"/>
                  </a:gs>
                  <a:gs pos="100000">
                    <a:srgbClr val="000000">
                      <a:alpha val="50000"/>
                    </a:srgbClr>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3821" name="Rectangle 29"/>
              <p:cNvSpPr>
                <a:spLocks/>
              </p:cNvSpPr>
              <p:nvPr/>
            </p:nvSpPr>
            <p:spPr bwMode="auto">
              <a:xfrm>
                <a:off x="0" y="0"/>
                <a:ext cx="1592" cy="48"/>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12" name="Group 30"/>
            <p:cNvGrpSpPr>
              <a:grpSpLocks/>
            </p:cNvGrpSpPr>
            <p:nvPr/>
          </p:nvGrpSpPr>
          <p:grpSpPr bwMode="auto">
            <a:xfrm>
              <a:off x="1664" y="320"/>
              <a:ext cx="1592" cy="48"/>
              <a:chOff x="0" y="0"/>
              <a:chExt cx="1592" cy="48"/>
            </a:xfrm>
          </p:grpSpPr>
          <p:sp>
            <p:nvSpPr>
              <p:cNvPr id="33823" name="Rectangle 31"/>
              <p:cNvSpPr>
                <a:spLocks/>
              </p:cNvSpPr>
              <p:nvPr/>
            </p:nvSpPr>
            <p:spPr bwMode="auto">
              <a:xfrm>
                <a:off x="0" y="0"/>
                <a:ext cx="1592" cy="48"/>
              </a:xfrm>
              <a:prstGeom prst="rect">
                <a:avLst/>
              </a:prstGeom>
              <a:gradFill rotWithShape="0">
                <a:gsLst>
                  <a:gs pos="0">
                    <a:srgbClr val="00FFFF"/>
                  </a:gs>
                  <a:gs pos="100000">
                    <a:srgbClr val="000000">
                      <a:alpha val="50000"/>
                    </a:srgbClr>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3824" name="Rectangle 32"/>
              <p:cNvSpPr>
                <a:spLocks/>
              </p:cNvSpPr>
              <p:nvPr/>
            </p:nvSpPr>
            <p:spPr bwMode="auto">
              <a:xfrm>
                <a:off x="0" y="0"/>
                <a:ext cx="1592" cy="48"/>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13" name="Group 33"/>
            <p:cNvGrpSpPr>
              <a:grpSpLocks/>
            </p:cNvGrpSpPr>
            <p:nvPr/>
          </p:nvGrpSpPr>
          <p:grpSpPr bwMode="auto">
            <a:xfrm>
              <a:off x="1720" y="216"/>
              <a:ext cx="1592" cy="48"/>
              <a:chOff x="0" y="0"/>
              <a:chExt cx="1592" cy="48"/>
            </a:xfrm>
          </p:grpSpPr>
          <p:sp>
            <p:nvSpPr>
              <p:cNvPr id="33826" name="Rectangle 34"/>
              <p:cNvSpPr>
                <a:spLocks/>
              </p:cNvSpPr>
              <p:nvPr/>
            </p:nvSpPr>
            <p:spPr bwMode="auto">
              <a:xfrm>
                <a:off x="0" y="0"/>
                <a:ext cx="1592" cy="48"/>
              </a:xfrm>
              <a:prstGeom prst="rect">
                <a:avLst/>
              </a:prstGeom>
              <a:gradFill rotWithShape="0">
                <a:gsLst>
                  <a:gs pos="0">
                    <a:srgbClr val="00FFFF"/>
                  </a:gs>
                  <a:gs pos="100000">
                    <a:srgbClr val="000000">
                      <a:alpha val="50000"/>
                    </a:srgbClr>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3827" name="Rectangle 35"/>
              <p:cNvSpPr>
                <a:spLocks/>
              </p:cNvSpPr>
              <p:nvPr/>
            </p:nvSpPr>
            <p:spPr bwMode="auto">
              <a:xfrm>
                <a:off x="0" y="0"/>
                <a:ext cx="1592" cy="48"/>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14" name="Group 36"/>
            <p:cNvGrpSpPr>
              <a:grpSpLocks/>
            </p:cNvGrpSpPr>
            <p:nvPr/>
          </p:nvGrpSpPr>
          <p:grpSpPr bwMode="auto">
            <a:xfrm>
              <a:off x="0" y="0"/>
              <a:ext cx="1771" cy="1192"/>
              <a:chOff x="0" y="0"/>
              <a:chExt cx="1771" cy="1192"/>
            </a:xfrm>
          </p:grpSpPr>
          <p:grpSp>
            <p:nvGrpSpPr>
              <p:cNvPr id="15" name="Group 37"/>
              <p:cNvGrpSpPr>
                <a:grpSpLocks/>
              </p:cNvGrpSpPr>
              <p:nvPr/>
            </p:nvGrpSpPr>
            <p:grpSpPr bwMode="auto">
              <a:xfrm>
                <a:off x="0" y="0"/>
                <a:ext cx="1771" cy="1192"/>
                <a:chOff x="0" y="0"/>
                <a:chExt cx="1771" cy="1192"/>
              </a:xfrm>
            </p:grpSpPr>
            <p:grpSp>
              <p:nvGrpSpPr>
                <p:cNvPr id="16" name="Group 38"/>
                <p:cNvGrpSpPr>
                  <a:grpSpLocks/>
                </p:cNvGrpSpPr>
                <p:nvPr/>
              </p:nvGrpSpPr>
              <p:grpSpPr bwMode="auto">
                <a:xfrm>
                  <a:off x="0" y="58"/>
                  <a:ext cx="710" cy="758"/>
                  <a:chOff x="0" y="0"/>
                  <a:chExt cx="710" cy="758"/>
                </a:xfrm>
              </p:grpSpPr>
              <p:sp>
                <p:nvSpPr>
                  <p:cNvPr id="33831" name="Oval 39"/>
                  <p:cNvSpPr>
                    <a:spLocks/>
                  </p:cNvSpPr>
                  <p:nvPr/>
                </p:nvSpPr>
                <p:spPr bwMode="auto">
                  <a:xfrm>
                    <a:off x="0" y="0"/>
                    <a:ext cx="710" cy="758"/>
                  </a:xfrm>
                  <a:prstGeom prst="ellipse">
                    <a:avLst/>
                  </a:prstGeom>
                  <a:blipFill dpi="0" rotWithShape="0">
                    <a:blip r:embed="rId6"/>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32" name="Rectangle 40"/>
                  <p:cNvSpPr>
                    <a:spLocks/>
                  </p:cNvSpPr>
                  <p:nvPr/>
                </p:nvSpPr>
                <p:spPr bwMode="auto">
                  <a:xfrm>
                    <a:off x="103" y="110"/>
                    <a:ext cx="503" cy="537"/>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17" name="Group 41"/>
                <p:cNvGrpSpPr>
                  <a:grpSpLocks/>
                </p:cNvGrpSpPr>
                <p:nvPr/>
              </p:nvGrpSpPr>
              <p:grpSpPr bwMode="auto">
                <a:xfrm>
                  <a:off x="351" y="0"/>
                  <a:ext cx="710" cy="757"/>
                  <a:chOff x="0" y="0"/>
                  <a:chExt cx="710" cy="757"/>
                </a:xfrm>
              </p:grpSpPr>
              <p:sp>
                <p:nvSpPr>
                  <p:cNvPr id="33834" name="Oval 42"/>
                  <p:cNvSpPr>
                    <a:spLocks/>
                  </p:cNvSpPr>
                  <p:nvPr/>
                </p:nvSpPr>
                <p:spPr bwMode="auto">
                  <a:xfrm>
                    <a:off x="0" y="0"/>
                    <a:ext cx="710" cy="757"/>
                  </a:xfrm>
                  <a:prstGeom prst="ellipse">
                    <a:avLst/>
                  </a:prstGeom>
                  <a:blipFill dpi="0" rotWithShape="0">
                    <a:blip r:embed="rId6"/>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35" name="Rectangle 43"/>
                  <p:cNvSpPr>
                    <a:spLocks/>
                  </p:cNvSpPr>
                  <p:nvPr/>
                </p:nvSpPr>
                <p:spPr bwMode="auto">
                  <a:xfrm>
                    <a:off x="103" y="110"/>
                    <a:ext cx="503" cy="536"/>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18" name="Group 44"/>
                <p:cNvGrpSpPr>
                  <a:grpSpLocks/>
                </p:cNvGrpSpPr>
                <p:nvPr/>
              </p:nvGrpSpPr>
              <p:grpSpPr bwMode="auto">
                <a:xfrm>
                  <a:off x="643" y="58"/>
                  <a:ext cx="710" cy="758"/>
                  <a:chOff x="0" y="0"/>
                  <a:chExt cx="710" cy="758"/>
                </a:xfrm>
              </p:grpSpPr>
              <p:sp>
                <p:nvSpPr>
                  <p:cNvPr id="33837" name="Oval 45"/>
                  <p:cNvSpPr>
                    <a:spLocks/>
                  </p:cNvSpPr>
                  <p:nvPr/>
                </p:nvSpPr>
                <p:spPr bwMode="auto">
                  <a:xfrm>
                    <a:off x="0" y="0"/>
                    <a:ext cx="710" cy="758"/>
                  </a:xfrm>
                  <a:prstGeom prst="ellipse">
                    <a:avLst/>
                  </a:prstGeom>
                  <a:blipFill dpi="0" rotWithShape="0">
                    <a:blip r:embed="rId6"/>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38" name="Rectangle 46"/>
                  <p:cNvSpPr>
                    <a:spLocks/>
                  </p:cNvSpPr>
                  <p:nvPr/>
                </p:nvSpPr>
                <p:spPr bwMode="auto">
                  <a:xfrm>
                    <a:off x="103" y="110"/>
                    <a:ext cx="503" cy="537"/>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19" name="Group 47"/>
                <p:cNvGrpSpPr>
                  <a:grpSpLocks/>
                </p:cNvGrpSpPr>
                <p:nvPr/>
              </p:nvGrpSpPr>
              <p:grpSpPr bwMode="auto">
                <a:xfrm>
                  <a:off x="1061" y="0"/>
                  <a:ext cx="710" cy="757"/>
                  <a:chOff x="0" y="0"/>
                  <a:chExt cx="710" cy="757"/>
                </a:xfrm>
              </p:grpSpPr>
              <p:sp>
                <p:nvSpPr>
                  <p:cNvPr id="33840" name="Oval 48"/>
                  <p:cNvSpPr>
                    <a:spLocks/>
                  </p:cNvSpPr>
                  <p:nvPr/>
                </p:nvSpPr>
                <p:spPr bwMode="auto">
                  <a:xfrm>
                    <a:off x="0" y="0"/>
                    <a:ext cx="710" cy="757"/>
                  </a:xfrm>
                  <a:prstGeom prst="ellipse">
                    <a:avLst/>
                  </a:prstGeom>
                  <a:blipFill dpi="0" rotWithShape="0">
                    <a:blip r:embed="rId6"/>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41" name="Rectangle 49"/>
                  <p:cNvSpPr>
                    <a:spLocks/>
                  </p:cNvSpPr>
                  <p:nvPr/>
                </p:nvSpPr>
                <p:spPr bwMode="auto">
                  <a:xfrm>
                    <a:off x="103" y="110"/>
                    <a:ext cx="503" cy="536"/>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20" name="Group 50"/>
                <p:cNvGrpSpPr>
                  <a:grpSpLocks/>
                </p:cNvGrpSpPr>
                <p:nvPr/>
              </p:nvGrpSpPr>
              <p:grpSpPr bwMode="auto">
                <a:xfrm>
                  <a:off x="803" y="434"/>
                  <a:ext cx="710" cy="758"/>
                  <a:chOff x="0" y="0"/>
                  <a:chExt cx="710" cy="758"/>
                </a:xfrm>
              </p:grpSpPr>
              <p:sp>
                <p:nvSpPr>
                  <p:cNvPr id="33843" name="Oval 51"/>
                  <p:cNvSpPr>
                    <a:spLocks/>
                  </p:cNvSpPr>
                  <p:nvPr/>
                </p:nvSpPr>
                <p:spPr bwMode="auto">
                  <a:xfrm>
                    <a:off x="0" y="0"/>
                    <a:ext cx="710" cy="758"/>
                  </a:xfrm>
                  <a:prstGeom prst="ellipse">
                    <a:avLst/>
                  </a:prstGeom>
                  <a:blipFill dpi="0" rotWithShape="0">
                    <a:blip r:embed="rId6"/>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44" name="Rectangle 52"/>
                  <p:cNvSpPr>
                    <a:spLocks/>
                  </p:cNvSpPr>
                  <p:nvPr/>
                </p:nvSpPr>
                <p:spPr bwMode="auto">
                  <a:xfrm>
                    <a:off x="103" y="110"/>
                    <a:ext cx="503" cy="537"/>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21" name="Group 53"/>
                <p:cNvGrpSpPr>
                  <a:grpSpLocks/>
                </p:cNvGrpSpPr>
                <p:nvPr/>
              </p:nvGrpSpPr>
              <p:grpSpPr bwMode="auto">
                <a:xfrm>
                  <a:off x="288" y="434"/>
                  <a:ext cx="710" cy="758"/>
                  <a:chOff x="0" y="0"/>
                  <a:chExt cx="710" cy="758"/>
                </a:xfrm>
              </p:grpSpPr>
              <p:sp>
                <p:nvSpPr>
                  <p:cNvPr id="33846" name="Oval 54"/>
                  <p:cNvSpPr>
                    <a:spLocks/>
                  </p:cNvSpPr>
                  <p:nvPr/>
                </p:nvSpPr>
                <p:spPr bwMode="auto">
                  <a:xfrm>
                    <a:off x="0" y="0"/>
                    <a:ext cx="710" cy="758"/>
                  </a:xfrm>
                  <a:prstGeom prst="ellipse">
                    <a:avLst/>
                  </a:prstGeom>
                  <a:blipFill dpi="0" rotWithShape="0">
                    <a:blip r:embed="rId6"/>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47" name="Rectangle 55"/>
                  <p:cNvSpPr>
                    <a:spLocks/>
                  </p:cNvSpPr>
                  <p:nvPr/>
                </p:nvSpPr>
                <p:spPr bwMode="auto">
                  <a:xfrm>
                    <a:off x="103" y="110"/>
                    <a:ext cx="503" cy="537"/>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sp>
            <p:nvSpPr>
              <p:cNvPr id="33848" name="Rectangle 56"/>
              <p:cNvSpPr>
                <a:spLocks/>
              </p:cNvSpPr>
              <p:nvPr/>
            </p:nvSpPr>
            <p:spPr bwMode="auto">
              <a:xfrm>
                <a:off x="330" y="262"/>
                <a:ext cx="1104" cy="51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2500" dirty="0">
                    <a:ea typeface="Gill Sans" charset="0"/>
                    <a:cs typeface="Gill Sans" charset="0"/>
                  </a:rPr>
                  <a:t>Upstream</a:t>
                </a:r>
              </a:p>
              <a:p>
                <a:pPr algn="ctr">
                  <a:spcBef>
                    <a:spcPct val="0"/>
                  </a:spcBef>
                </a:pPr>
                <a:r>
                  <a:rPr lang="en-US" sz="2500" dirty="0">
                    <a:ea typeface="Gill Sans" charset="0"/>
                    <a:cs typeface="Gill Sans" charset="0"/>
                  </a:rPr>
                  <a:t>ISP</a:t>
                </a:r>
              </a:p>
            </p:txBody>
          </p:sp>
        </p:grpSp>
      </p:grpSp>
      <p:grpSp>
        <p:nvGrpSpPr>
          <p:cNvPr id="22" name="Group 57"/>
          <p:cNvGrpSpPr>
            <a:grpSpLocks/>
          </p:cNvGrpSpPr>
          <p:nvPr/>
        </p:nvGrpSpPr>
        <p:grpSpPr bwMode="auto">
          <a:xfrm>
            <a:off x="1108710" y="4617720"/>
            <a:ext cx="2370297" cy="1940243"/>
            <a:chOff x="0" y="0"/>
            <a:chExt cx="1659" cy="1358"/>
          </a:xfrm>
        </p:grpSpPr>
        <p:sp>
          <p:nvSpPr>
            <p:cNvPr id="33850" name="Rectangle 58"/>
            <p:cNvSpPr>
              <a:spLocks/>
            </p:cNvSpPr>
            <p:nvPr/>
          </p:nvSpPr>
          <p:spPr bwMode="auto">
            <a:xfrm>
              <a:off x="151" y="819"/>
              <a:ext cx="1508" cy="53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500" dirty="0">
                  <a:ea typeface="Gill Sans" charset="0"/>
                  <a:cs typeface="Gill Sans" charset="0"/>
                </a:rPr>
                <a:t>metered</a:t>
              </a:r>
            </a:p>
            <a:p>
              <a:pPr algn="ctr">
                <a:spcBef>
                  <a:spcPct val="0"/>
                </a:spcBef>
              </a:pPr>
              <a:r>
                <a:rPr lang="en-US" sz="2500" dirty="0">
                  <a:ea typeface="Gill Sans" charset="0"/>
                  <a:cs typeface="Gill Sans" charset="0"/>
                </a:rPr>
                <a:t>95th percentile...</a:t>
              </a:r>
            </a:p>
          </p:txBody>
        </p:sp>
        <p:sp>
          <p:nvSpPr>
            <p:cNvPr id="33851" name="Line 59"/>
            <p:cNvSpPr>
              <a:spLocks noChangeShapeType="1"/>
            </p:cNvSpPr>
            <p:nvPr/>
          </p:nvSpPr>
          <p:spPr bwMode="auto">
            <a:xfrm>
              <a:off x="0" y="0"/>
              <a:ext cx="887" cy="888"/>
            </a:xfrm>
            <a:prstGeom prst="line">
              <a:avLst/>
            </a:prstGeom>
            <a:noFill/>
            <a:ln w="25400" cap="flat">
              <a:solidFill>
                <a:schemeClr val="tx1"/>
              </a:solidFill>
              <a:prstDash val="solid"/>
              <a:round/>
              <a:headEnd type="stealth" w="med" len="med"/>
              <a:tailEnd type="none" w="med" len="med"/>
            </a:ln>
          </p:spPr>
          <p:txBody>
            <a:bodyPr lIns="0" tIns="0" rIns="0" bIns="0">
              <a:prstTxWarp prst="textNoShape">
                <a:avLst/>
              </a:prstTxWarp>
            </a:bodyPr>
            <a:lstStyle/>
            <a:p>
              <a:endParaRPr lang="en-US"/>
            </a:p>
          </p:txBody>
        </p:sp>
      </p:grpSp>
      <p:grpSp>
        <p:nvGrpSpPr>
          <p:cNvPr id="23" name="Group 60"/>
          <p:cNvGrpSpPr>
            <a:grpSpLocks/>
          </p:cNvGrpSpPr>
          <p:nvPr/>
        </p:nvGrpSpPr>
        <p:grpSpPr bwMode="auto">
          <a:xfrm>
            <a:off x="5989320" y="3989070"/>
            <a:ext cx="1943100" cy="1645920"/>
            <a:chOff x="0" y="0"/>
            <a:chExt cx="1360" cy="1152"/>
          </a:xfrm>
        </p:grpSpPr>
        <p:grpSp>
          <p:nvGrpSpPr>
            <p:cNvPr id="24" name="Group 61"/>
            <p:cNvGrpSpPr>
              <a:grpSpLocks/>
            </p:cNvGrpSpPr>
            <p:nvPr/>
          </p:nvGrpSpPr>
          <p:grpSpPr bwMode="auto">
            <a:xfrm>
              <a:off x="304" y="768"/>
              <a:ext cx="384" cy="384"/>
              <a:chOff x="0" y="0"/>
              <a:chExt cx="384" cy="384"/>
            </a:xfrm>
          </p:grpSpPr>
          <p:sp>
            <p:nvSpPr>
              <p:cNvPr id="33854" name="Oval 62"/>
              <p:cNvSpPr>
                <a:spLocks/>
              </p:cNvSpPr>
              <p:nvPr/>
            </p:nvSpPr>
            <p:spPr bwMode="auto">
              <a:xfrm>
                <a:off x="0" y="0"/>
                <a:ext cx="384" cy="384"/>
              </a:xfrm>
              <a:prstGeom prst="ellipse">
                <a:avLst/>
              </a:prstGeom>
              <a:blipFill dpi="0" rotWithShape="0">
                <a:blip r:embed="rId7"/>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55" name="Rectangle 63"/>
              <p:cNvSpPr>
                <a:spLocks/>
              </p:cNvSpPr>
              <p:nvPr/>
            </p:nvSpPr>
            <p:spPr bwMode="auto">
              <a:xfrm>
                <a:off x="56" y="56"/>
                <a:ext cx="271" cy="271"/>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25" name="Group 64"/>
            <p:cNvGrpSpPr>
              <a:grpSpLocks/>
            </p:cNvGrpSpPr>
            <p:nvPr/>
          </p:nvGrpSpPr>
          <p:grpSpPr bwMode="auto">
            <a:xfrm>
              <a:off x="0" y="736"/>
              <a:ext cx="384" cy="384"/>
              <a:chOff x="0" y="0"/>
              <a:chExt cx="384" cy="384"/>
            </a:xfrm>
          </p:grpSpPr>
          <p:sp>
            <p:nvSpPr>
              <p:cNvPr id="33857" name="Oval 65"/>
              <p:cNvSpPr>
                <a:spLocks/>
              </p:cNvSpPr>
              <p:nvPr/>
            </p:nvSpPr>
            <p:spPr bwMode="auto">
              <a:xfrm>
                <a:off x="0" y="0"/>
                <a:ext cx="384" cy="384"/>
              </a:xfrm>
              <a:prstGeom prst="ellipse">
                <a:avLst/>
              </a:prstGeom>
              <a:blipFill dpi="0" rotWithShape="0">
                <a:blip r:embed="rId8"/>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58" name="Rectangle 66"/>
              <p:cNvSpPr>
                <a:spLocks/>
              </p:cNvSpPr>
              <p:nvPr/>
            </p:nvSpPr>
            <p:spPr bwMode="auto">
              <a:xfrm>
                <a:off x="56" y="56"/>
                <a:ext cx="271" cy="271"/>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26" name="Group 67"/>
            <p:cNvGrpSpPr>
              <a:grpSpLocks/>
            </p:cNvGrpSpPr>
            <p:nvPr/>
          </p:nvGrpSpPr>
          <p:grpSpPr bwMode="auto">
            <a:xfrm>
              <a:off x="592" y="336"/>
              <a:ext cx="384" cy="384"/>
              <a:chOff x="0" y="0"/>
              <a:chExt cx="384" cy="384"/>
            </a:xfrm>
          </p:grpSpPr>
          <p:sp>
            <p:nvSpPr>
              <p:cNvPr id="33860" name="Oval 68"/>
              <p:cNvSpPr>
                <a:spLocks/>
              </p:cNvSpPr>
              <p:nvPr/>
            </p:nvSpPr>
            <p:spPr bwMode="auto">
              <a:xfrm>
                <a:off x="0" y="0"/>
                <a:ext cx="384" cy="384"/>
              </a:xfrm>
              <a:prstGeom prst="ellipse">
                <a:avLst/>
              </a:prstGeom>
              <a:blipFill dpi="0" rotWithShape="0">
                <a:blip r:embed="rId9"/>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61" name="Rectangle 69"/>
              <p:cNvSpPr>
                <a:spLocks/>
              </p:cNvSpPr>
              <p:nvPr/>
            </p:nvSpPr>
            <p:spPr bwMode="auto">
              <a:xfrm>
                <a:off x="56" y="56"/>
                <a:ext cx="271" cy="271"/>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27" name="Group 70"/>
            <p:cNvGrpSpPr>
              <a:grpSpLocks/>
            </p:cNvGrpSpPr>
            <p:nvPr/>
          </p:nvGrpSpPr>
          <p:grpSpPr bwMode="auto">
            <a:xfrm>
              <a:off x="544" y="608"/>
              <a:ext cx="384" cy="384"/>
              <a:chOff x="0" y="0"/>
              <a:chExt cx="384" cy="384"/>
            </a:xfrm>
          </p:grpSpPr>
          <p:sp>
            <p:nvSpPr>
              <p:cNvPr id="33863" name="Oval 71"/>
              <p:cNvSpPr>
                <a:spLocks/>
              </p:cNvSpPr>
              <p:nvPr/>
            </p:nvSpPr>
            <p:spPr bwMode="auto">
              <a:xfrm>
                <a:off x="0" y="0"/>
                <a:ext cx="384" cy="384"/>
              </a:xfrm>
              <a:prstGeom prst="ellipse">
                <a:avLst/>
              </a:prstGeom>
              <a:blipFill dpi="0" rotWithShape="0">
                <a:blip r:embed="rId10"/>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64" name="Rectangle 72"/>
              <p:cNvSpPr>
                <a:spLocks/>
              </p:cNvSpPr>
              <p:nvPr/>
            </p:nvSpPr>
            <p:spPr bwMode="auto">
              <a:xfrm>
                <a:off x="56" y="56"/>
                <a:ext cx="271" cy="271"/>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28" name="Group 73"/>
            <p:cNvGrpSpPr>
              <a:grpSpLocks/>
            </p:cNvGrpSpPr>
            <p:nvPr/>
          </p:nvGrpSpPr>
          <p:grpSpPr bwMode="auto">
            <a:xfrm>
              <a:off x="680" y="48"/>
              <a:ext cx="384" cy="384"/>
              <a:chOff x="0" y="0"/>
              <a:chExt cx="384" cy="384"/>
            </a:xfrm>
          </p:grpSpPr>
          <p:sp>
            <p:nvSpPr>
              <p:cNvPr id="33866" name="Oval 74"/>
              <p:cNvSpPr>
                <a:spLocks/>
              </p:cNvSpPr>
              <p:nvPr/>
            </p:nvSpPr>
            <p:spPr bwMode="auto">
              <a:xfrm>
                <a:off x="0" y="0"/>
                <a:ext cx="384" cy="384"/>
              </a:xfrm>
              <a:prstGeom prst="ellipse">
                <a:avLst/>
              </a:prstGeom>
              <a:blipFill dpi="0" rotWithShape="0">
                <a:blip r:embed="rId11"/>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67" name="Rectangle 75"/>
              <p:cNvSpPr>
                <a:spLocks/>
              </p:cNvSpPr>
              <p:nvPr/>
            </p:nvSpPr>
            <p:spPr bwMode="auto">
              <a:xfrm>
                <a:off x="56" y="56"/>
                <a:ext cx="271" cy="271"/>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nvGrpSpPr>
            <p:cNvPr id="29" name="Group 76"/>
            <p:cNvGrpSpPr>
              <a:grpSpLocks/>
            </p:cNvGrpSpPr>
            <p:nvPr/>
          </p:nvGrpSpPr>
          <p:grpSpPr bwMode="auto">
            <a:xfrm>
              <a:off x="976" y="0"/>
              <a:ext cx="384" cy="384"/>
              <a:chOff x="0" y="0"/>
              <a:chExt cx="384" cy="384"/>
            </a:xfrm>
          </p:grpSpPr>
          <p:sp>
            <p:nvSpPr>
              <p:cNvPr id="33869" name="Oval 77"/>
              <p:cNvSpPr>
                <a:spLocks/>
              </p:cNvSpPr>
              <p:nvPr/>
            </p:nvSpPr>
            <p:spPr bwMode="auto">
              <a:xfrm>
                <a:off x="0" y="0"/>
                <a:ext cx="384" cy="384"/>
              </a:xfrm>
              <a:prstGeom prst="ellipse">
                <a:avLst/>
              </a:prstGeom>
              <a:blipFill dpi="0" rotWithShape="0">
                <a:blip r:embed="rId12"/>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3870" name="Rectangle 78"/>
              <p:cNvSpPr>
                <a:spLocks/>
              </p:cNvSpPr>
              <p:nvPr/>
            </p:nvSpPr>
            <p:spPr bwMode="auto">
              <a:xfrm>
                <a:off x="56" y="56"/>
                <a:ext cx="271" cy="271"/>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grpSp>
      <p:sp>
        <p:nvSpPr>
          <p:cNvPr id="33871" name="Rectangle 79"/>
          <p:cNvSpPr>
            <a:spLocks/>
          </p:cNvSpPr>
          <p:nvPr/>
        </p:nvSpPr>
        <p:spPr bwMode="auto">
          <a:xfrm>
            <a:off x="7968139" y="6166485"/>
            <a:ext cx="1074420" cy="72009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1700" dirty="0" smtClean="0">
                <a:ea typeface="Gill Sans" charset="0"/>
                <a:cs typeface="Gill Sans" charset="0"/>
              </a:rPr>
              <a:t>95th</a:t>
            </a:r>
            <a:endParaRPr lang="en-US" sz="1700" dirty="0">
              <a:ea typeface="Gill Sans" charset="0"/>
              <a:cs typeface="Gill Sans" charset="0"/>
            </a:endParaRPr>
          </a:p>
        </p:txBody>
      </p:sp>
      <p:pic>
        <p:nvPicPr>
          <p:cNvPr id="33872" name="Picture 80" descr="/Applications/MAMP/htdocs/peering/white-papers/ISPnP_img/Source_Files/Peering 101.ppt_media/meter2-2.mov">
            <a:hlinkClick r:id="" action="ppaction://media"/>
          </p:cNvPr>
          <p:cNvPicPr/>
          <p:nvPr>
            <a:videoFile r:link="rId1"/>
          </p:nvPr>
        </p:nvPicPr>
        <p:blipFill>
          <a:blip r:embed="rId13"/>
          <a:srcRect/>
          <a:stretch>
            <a:fillRect/>
          </a:stretch>
        </p:blipFill>
        <p:spPr bwMode="auto">
          <a:xfrm>
            <a:off x="1062990" y="4194810"/>
            <a:ext cx="365760" cy="365760"/>
          </a:xfrm>
          <a:prstGeom prst="rect">
            <a:avLst/>
          </a:prstGeom>
          <a:noFill/>
        </p:spPr>
      </p:pic>
      <p:grpSp>
        <p:nvGrpSpPr>
          <p:cNvPr id="30" name="Group 81"/>
          <p:cNvGrpSpPr>
            <a:grpSpLocks/>
          </p:cNvGrpSpPr>
          <p:nvPr/>
        </p:nvGrpSpPr>
        <p:grpSpPr bwMode="auto">
          <a:xfrm>
            <a:off x="994410" y="4126230"/>
            <a:ext cx="514350" cy="502920"/>
            <a:chOff x="0" y="0"/>
            <a:chExt cx="360" cy="352"/>
          </a:xfrm>
        </p:grpSpPr>
        <p:sp>
          <p:nvSpPr>
            <p:cNvPr id="33874" name="Oval 82"/>
            <p:cNvSpPr>
              <a:spLocks/>
            </p:cNvSpPr>
            <p:nvPr/>
          </p:nvSpPr>
          <p:spPr bwMode="auto">
            <a:xfrm>
              <a:off x="40" y="40"/>
              <a:ext cx="280" cy="272"/>
            </a:xfrm>
            <a:prstGeom prst="ellipse">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pic>
          <p:nvPicPr>
            <p:cNvPr id="33875" name="Picture 83"/>
            <p:cNvPicPr>
              <a:picLocks noChangeArrowheads="1"/>
            </p:cNvPicPr>
            <p:nvPr/>
          </p:nvPicPr>
          <p:blipFill>
            <a:blip r:embed="rId14"/>
            <a:srcRect/>
            <a:stretch>
              <a:fillRect/>
            </a:stretch>
          </p:blipFill>
          <p:spPr bwMode="auto">
            <a:xfrm>
              <a:off x="0" y="0"/>
              <a:ext cx="360" cy="352"/>
            </a:xfrm>
            <a:prstGeom prst="rect">
              <a:avLst/>
            </a:prstGeom>
            <a:noFill/>
            <a:ln w="12700" cap="flat">
              <a:noFill/>
              <a:round/>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
                                  </p:stCondLst>
                                  <p:childTnLst>
                                    <p:set>
                                      <p:cBhvr>
                                        <p:cTn id="6" dur="1" fill="hold">
                                          <p:stCondLst>
                                            <p:cond delay="499"/>
                                          </p:stCondLst>
                                        </p:cTn>
                                        <p:tgtEl>
                                          <p:spTgt spid="33793"/>
                                        </p:tgtEl>
                                        <p:attrNameLst>
                                          <p:attrName>style.visibility</p:attrName>
                                        </p:attrNameLst>
                                      </p:cBhvr>
                                      <p:to>
                                        <p:strVal val="visible"/>
                                      </p:to>
                                    </p:set>
                                  </p:childTnLst>
                                </p:cTn>
                              </p:par>
                            </p:childTnLst>
                          </p:cTn>
                        </p:par>
                        <p:par>
                          <p:cTn id="7" fill="hold">
                            <p:stCondLst>
                              <p:cond delay="501"/>
                            </p:stCondLst>
                            <p:childTnLst>
                              <p:par>
                                <p:cTn id="8" presetID="1" presetClass="entr" presetSubtype="0" fill="hold" grpId="0" nodeType="afterEffect">
                                  <p:stCondLst>
                                    <p:cond delay="2000"/>
                                  </p:stCondLst>
                                  <p:childTnLst>
                                    <p:set>
                                      <p:cBhvr>
                                        <p:cTn id="9" dur="1" fill="hold">
                                          <p:stCondLst>
                                            <p:cond delay="499"/>
                                          </p:stCondLst>
                                        </p:cTn>
                                        <p:tgtEl>
                                          <p:spTgt spid="33794"/>
                                        </p:tgtEl>
                                        <p:attrNameLst>
                                          <p:attrName>style.visibility</p:attrName>
                                        </p:attrNameLst>
                                      </p:cBhvr>
                                      <p:to>
                                        <p:strVal val="visible"/>
                                      </p:to>
                                    </p:set>
                                  </p:childTnLst>
                                </p:cTn>
                              </p:par>
                            </p:childTnLst>
                          </p:cTn>
                        </p:par>
                        <p:par>
                          <p:cTn id="10" fill="hold">
                            <p:stCondLst>
                              <p:cond delay="3001"/>
                            </p:stCondLst>
                            <p:childTnLst>
                              <p:par>
                                <p:cTn id="11" presetID="1" presetClass="entr" presetSubtype="0" fill="hold" grpId="0" nodeType="afterEffect">
                                  <p:stCondLst>
                                    <p:cond delay="4000"/>
                                  </p:stCondLst>
                                  <p:childTnLst>
                                    <p:set>
                                      <p:cBhvr>
                                        <p:cTn id="12" dur="1" fill="hold">
                                          <p:stCondLst>
                                            <p:cond delay="499"/>
                                          </p:stCondLst>
                                        </p:cTn>
                                        <p:tgtEl>
                                          <p:spTgt spid="33795"/>
                                        </p:tgtEl>
                                        <p:attrNameLst>
                                          <p:attrName>style.visibility</p:attrName>
                                        </p:attrNameLst>
                                      </p:cBhvr>
                                      <p:to>
                                        <p:strVal val="visible"/>
                                      </p:to>
                                    </p:set>
                                  </p:childTnLst>
                                </p:cTn>
                              </p:par>
                            </p:childTnLst>
                          </p:cTn>
                        </p:par>
                        <p:par>
                          <p:cTn id="13" fill="hold">
                            <p:stCondLst>
                              <p:cond delay="7501"/>
                            </p:stCondLst>
                            <p:childTnLst>
                              <p:par>
                                <p:cTn id="14" presetID="1" presetClass="entr" presetSubtype="0" fill="hold" nodeType="afterEffect">
                                  <p:stCondLst>
                                    <p:cond delay="1"/>
                                  </p:stCondLst>
                                  <p:childTnLst>
                                    <p:set>
                                      <p:cBhvr>
                                        <p:cTn id="15" dur="1" fill="hold">
                                          <p:stCondLst>
                                            <p:cond delay="499"/>
                                          </p:stCondLst>
                                        </p:cTn>
                                        <p:tgtEl>
                                          <p:spTgt spid="2"/>
                                        </p:tgtEl>
                                        <p:attrNameLst>
                                          <p:attrName>style.visibility</p:attrName>
                                        </p:attrNameLst>
                                      </p:cBhvr>
                                      <p:to>
                                        <p:strVal val="visible"/>
                                      </p:to>
                                    </p:set>
                                  </p:childTnLst>
                                </p:cTn>
                              </p:par>
                            </p:childTnLst>
                          </p:cTn>
                        </p:par>
                        <p:par>
                          <p:cTn id="16" fill="hold">
                            <p:stCondLst>
                              <p:cond delay="8002"/>
                            </p:stCondLst>
                            <p:childTnLst>
                              <p:par>
                                <p:cTn id="17" presetID="1" presetClass="entr" presetSubtype="0" fill="hold" nodeType="afterEffect">
                                  <p:stCondLst>
                                    <p:cond delay="1000"/>
                                  </p:stCondLst>
                                  <p:childTnLst>
                                    <p:set>
                                      <p:cBhvr>
                                        <p:cTn id="18" dur="1" fill="hold">
                                          <p:stCondLst>
                                            <p:cond delay="499"/>
                                          </p:stCondLst>
                                        </p:cTn>
                                        <p:tgtEl>
                                          <p:spTgt spid="23"/>
                                        </p:tgtEl>
                                        <p:attrNameLst>
                                          <p:attrName>style.visibility</p:attrName>
                                        </p:attrNameLst>
                                      </p:cBhvr>
                                      <p:to>
                                        <p:strVal val="visible"/>
                                      </p:to>
                                    </p:set>
                                  </p:childTnLst>
                                </p:cTn>
                              </p:par>
                            </p:childTnLst>
                          </p:cTn>
                        </p:par>
                        <p:par>
                          <p:cTn id="19" fill="hold">
                            <p:stCondLst>
                              <p:cond delay="9502"/>
                            </p:stCondLst>
                            <p:childTnLst>
                              <p:par>
                                <p:cTn id="20" presetID="1" presetClass="entr" presetSubtype="0" fill="hold" nodeType="afterEffect">
                                  <p:stCondLst>
                                    <p:cond delay="2500"/>
                                  </p:stCondLst>
                                  <p:childTnLst>
                                    <p:set>
                                      <p:cBhvr>
                                        <p:cTn id="21" dur="1" fill="hold">
                                          <p:stCondLst>
                                            <p:cond delay="499"/>
                                          </p:stCondLst>
                                        </p:cTn>
                                        <p:tgtEl>
                                          <p:spTgt spid="7"/>
                                        </p:tgtEl>
                                        <p:attrNameLst>
                                          <p:attrName>style.visibility</p:attrName>
                                        </p:attrNameLst>
                                      </p:cBhvr>
                                      <p:to>
                                        <p:strVal val="visible"/>
                                      </p:to>
                                    </p:set>
                                  </p:childTnLst>
                                </p:cTn>
                              </p:par>
                            </p:childTnLst>
                          </p:cTn>
                        </p:par>
                        <p:par>
                          <p:cTn id="22" fill="hold">
                            <p:stCondLst>
                              <p:cond delay="12502"/>
                            </p:stCondLst>
                            <p:childTnLst>
                              <p:par>
                                <p:cTn id="23" presetID="1" presetClass="entr" presetSubtype="0" fill="hold" grpId="0" nodeType="afterEffect">
                                  <p:stCondLst>
                                    <p:cond delay="4000"/>
                                  </p:stCondLst>
                                  <p:childTnLst>
                                    <p:set>
                                      <p:cBhvr>
                                        <p:cTn id="24" dur="1" fill="hold">
                                          <p:stCondLst>
                                            <p:cond delay="499"/>
                                          </p:stCondLst>
                                        </p:cTn>
                                        <p:tgtEl>
                                          <p:spTgt spid="33796"/>
                                        </p:tgtEl>
                                        <p:attrNameLst>
                                          <p:attrName>style.visibility</p:attrName>
                                        </p:attrNameLst>
                                      </p:cBhvr>
                                      <p:to>
                                        <p:strVal val="visible"/>
                                      </p:to>
                                    </p:set>
                                  </p:childTnLst>
                                </p:cTn>
                              </p:par>
                            </p:childTnLst>
                          </p:cTn>
                        </p:par>
                        <p:par>
                          <p:cTn id="25" fill="hold">
                            <p:stCondLst>
                              <p:cond delay="17002"/>
                            </p:stCondLst>
                            <p:childTnLst>
                              <p:par>
                                <p:cTn id="26" presetID="1" presetClass="entr" presetSubtype="0" fill="hold" nodeType="afterEffect">
                                  <p:stCondLst>
                                    <p:cond delay="0"/>
                                  </p:stCondLst>
                                  <p:childTnLst>
                                    <p:set>
                                      <p:cBhvr>
                                        <p:cTn id="27" dur="1" fill="hold">
                                          <p:stCondLst>
                                            <p:cond delay="499"/>
                                          </p:stCondLst>
                                        </p:cTn>
                                        <p:tgtEl>
                                          <p:spTgt spid="33872"/>
                                        </p:tgtEl>
                                        <p:attrNameLst>
                                          <p:attrName>style.visibility</p:attrName>
                                        </p:attrNameLst>
                                      </p:cBhvr>
                                      <p:to>
                                        <p:strVal val="visible"/>
                                      </p:to>
                                    </p:set>
                                  </p:childTnLst>
                                </p:cTn>
                              </p:par>
                            </p:childTnLst>
                          </p:cTn>
                        </p:par>
                        <p:par>
                          <p:cTn id="28" fill="hold">
                            <p:stCondLst>
                              <p:cond delay="17502"/>
                            </p:stCondLst>
                            <p:childTnLst>
                              <p:par>
                                <p:cTn id="29" presetID="1" presetClass="entr" presetSubtype="0" fill="hold" nodeType="afterEffect">
                                  <p:stCondLst>
                                    <p:cond delay="0"/>
                                  </p:stCondLst>
                                  <p:childTnLst>
                                    <p:set>
                                      <p:cBhvr>
                                        <p:cTn id="30" dur="1" fill="hold">
                                          <p:stCondLst>
                                            <p:cond delay="499"/>
                                          </p:stCondLst>
                                        </p:cTn>
                                        <p:tgtEl>
                                          <p:spTgt spid="30"/>
                                        </p:tgtEl>
                                        <p:attrNameLst>
                                          <p:attrName>style.visibility</p:attrName>
                                        </p:attrNameLst>
                                      </p:cBhvr>
                                      <p:to>
                                        <p:strVal val="visible"/>
                                      </p:to>
                                    </p:set>
                                  </p:childTnLst>
                                </p:cTn>
                              </p:par>
                            </p:childTnLst>
                          </p:cTn>
                        </p:par>
                        <p:par>
                          <p:cTn id="31" fill="hold">
                            <p:stCondLst>
                              <p:cond delay="18002"/>
                            </p:stCondLst>
                            <p:childTnLst>
                              <p:par>
                                <p:cTn id="32" presetID="1" presetClass="entr" presetSubtype="0" fill="hold" nodeType="afterEffect">
                                  <p:stCondLst>
                                    <p:cond delay="1"/>
                                  </p:stCondLst>
                                  <p:childTnLst>
                                    <p:set>
                                      <p:cBhvr>
                                        <p:cTn id="33" dur="1" fill="hold">
                                          <p:stCondLst>
                                            <p:cond delay="499"/>
                                          </p:stCondLst>
                                        </p:cTn>
                                        <p:tgtEl>
                                          <p:spTgt spid="3"/>
                                        </p:tgtEl>
                                        <p:attrNameLst>
                                          <p:attrName>style.visibility</p:attrName>
                                        </p:attrNameLst>
                                      </p:cBhvr>
                                      <p:to>
                                        <p:strVal val="visible"/>
                                      </p:to>
                                    </p:set>
                                  </p:childTnLst>
                                </p:cTn>
                              </p:par>
                            </p:childTnLst>
                          </p:cTn>
                        </p:par>
                        <p:par>
                          <p:cTn id="34" fill="hold">
                            <p:stCondLst>
                              <p:cond delay="18503"/>
                            </p:stCondLst>
                            <p:childTnLst>
                              <p:par>
                                <p:cTn id="35" presetID="1" presetClass="entr" presetSubtype="0" fill="hold" nodeType="afterEffect">
                                  <p:stCondLst>
                                    <p:cond delay="1"/>
                                  </p:stCondLst>
                                  <p:childTnLst>
                                    <p:set>
                                      <p:cBhvr>
                                        <p:cTn id="36" dur="1" fill="hold">
                                          <p:stCondLst>
                                            <p:cond delay="499"/>
                                          </p:stCondLst>
                                        </p:cTn>
                                        <p:tgtEl>
                                          <p:spTgt spid="22"/>
                                        </p:tgtEl>
                                        <p:attrNameLst>
                                          <p:attrName>style.visibility</p:attrName>
                                        </p:attrNameLst>
                                      </p:cBhvr>
                                      <p:to>
                                        <p:strVal val="visible"/>
                                      </p:to>
                                    </p:set>
                                  </p:childTnLst>
                                </p:cTn>
                              </p:par>
                            </p:childTnLst>
                          </p:cTn>
                        </p:par>
                        <p:par>
                          <p:cTn id="37" fill="hold">
                            <p:stCondLst>
                              <p:cond delay="19004"/>
                            </p:stCondLst>
                            <p:childTnLst>
                              <p:par>
                                <p:cTn id="38" presetID="1" presetClass="entr" presetSubtype="0" fill="hold" grpId="0" nodeType="afterEffect">
                                  <p:stCondLst>
                                    <p:cond delay="1"/>
                                  </p:stCondLst>
                                  <p:childTnLst>
                                    <p:set>
                                      <p:cBhvr>
                                        <p:cTn id="39" dur="1" fill="hold">
                                          <p:stCondLst>
                                            <p:cond delay="499"/>
                                          </p:stCondLst>
                                        </p:cTn>
                                        <p:tgtEl>
                                          <p:spTgt spid="33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utoUpdateAnimBg="0"/>
      <p:bldP spid="33794" grpId="0" autoUpdateAnimBg="0"/>
      <p:bldP spid="33795" grpId="0" autoUpdateAnimBg="0"/>
      <p:bldP spid="33796" grpId="0" autoUpdateAnimBg="0"/>
      <p:bldP spid="33871"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971550" y="-182880"/>
            <a:ext cx="7360920" cy="1714500"/>
          </a:xfrm>
          <a:ln/>
        </p:spPr>
        <p:txBody>
          <a:bodyPr/>
          <a:lstStyle/>
          <a:p>
            <a:r>
              <a:rPr lang="en-US"/>
              <a:t>Billing Internet Transit:</a:t>
            </a:r>
            <a:r>
              <a:rPr lang="en-US">
                <a:latin typeface="ＭＳ Ｐゴシック" charset="-128"/>
                <a:ea typeface="ＭＳ Ｐゴシック" charset="-128"/>
                <a:cs typeface="ＭＳ Ｐゴシック" charset="-128"/>
                <a:sym typeface="ＭＳ Ｐゴシック" charset="-128"/>
              </a:rPr>
              <a:t/>
            </a:r>
            <a:br>
              <a:rPr lang="en-US">
                <a:latin typeface="ＭＳ Ｐゴシック" charset="-128"/>
                <a:ea typeface="ＭＳ Ｐゴシック" charset="-128"/>
                <a:cs typeface="ＭＳ Ｐゴシック" charset="-128"/>
                <a:sym typeface="ＭＳ Ｐゴシック" charset="-128"/>
              </a:rPr>
            </a:br>
            <a:r>
              <a:rPr lang="en-US"/>
              <a:t>95th Percentile</a:t>
            </a:r>
          </a:p>
        </p:txBody>
      </p:sp>
      <p:sp>
        <p:nvSpPr>
          <p:cNvPr id="36866" name="Rectangle 2"/>
          <p:cNvSpPr>
            <a:spLocks/>
          </p:cNvSpPr>
          <p:nvPr/>
        </p:nvSpPr>
        <p:spPr bwMode="auto">
          <a:xfrm>
            <a:off x="4167647" y="2809964"/>
            <a:ext cx="3747645" cy="76944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2500" dirty="0">
                <a:ea typeface="Gill Sans" charset="0"/>
                <a:cs typeface="Gill Sans" charset="0"/>
              </a:rPr>
              <a:t>95th</a:t>
            </a:r>
          </a:p>
          <a:p>
            <a:pPr algn="ctr">
              <a:spcBef>
                <a:spcPct val="0"/>
              </a:spcBef>
            </a:pPr>
            <a:r>
              <a:rPr lang="en-US" sz="2500" dirty="0">
                <a:ea typeface="Gill Sans" charset="0"/>
                <a:cs typeface="Gill Sans" charset="0"/>
              </a:rPr>
              <a:t>Percentile measure (aka 95P)</a:t>
            </a:r>
          </a:p>
        </p:txBody>
      </p:sp>
      <p:sp>
        <p:nvSpPr>
          <p:cNvPr id="36867" name="Line 3"/>
          <p:cNvSpPr>
            <a:spLocks noChangeShapeType="1"/>
          </p:cNvSpPr>
          <p:nvPr/>
        </p:nvSpPr>
        <p:spPr bwMode="auto">
          <a:xfrm>
            <a:off x="3977640" y="2894648"/>
            <a:ext cx="1714500" cy="145733"/>
          </a:xfrm>
          <a:prstGeom prst="line">
            <a:avLst/>
          </a:prstGeom>
          <a:noFill/>
          <a:ln w="25400" cap="flat">
            <a:solidFill>
              <a:schemeClr val="tx1"/>
            </a:solidFill>
            <a:prstDash val="solid"/>
            <a:round/>
            <a:headEnd type="stealth" w="med" len="med"/>
            <a:tailEnd type="none" w="med" len="med"/>
          </a:ln>
        </p:spPr>
        <p:txBody>
          <a:bodyPr lIns="0" tIns="0" rIns="0" bIns="0">
            <a:prstTxWarp prst="textNoShape">
              <a:avLst/>
            </a:prstTxWarp>
          </a:bodyPr>
          <a:lstStyle/>
          <a:p>
            <a:endParaRPr lang="en-US"/>
          </a:p>
        </p:txBody>
      </p:sp>
      <p:grpSp>
        <p:nvGrpSpPr>
          <p:cNvPr id="2" name="Group 4"/>
          <p:cNvGrpSpPr>
            <a:grpSpLocks/>
          </p:cNvGrpSpPr>
          <p:nvPr/>
        </p:nvGrpSpPr>
        <p:grpSpPr bwMode="auto">
          <a:xfrm>
            <a:off x="5417820" y="4000500"/>
            <a:ext cx="2914650" cy="822960"/>
            <a:chOff x="0" y="0"/>
            <a:chExt cx="2040" cy="576"/>
          </a:xfrm>
        </p:grpSpPr>
        <p:grpSp>
          <p:nvGrpSpPr>
            <p:cNvPr id="3" name="Group 5"/>
            <p:cNvGrpSpPr>
              <a:grpSpLocks/>
            </p:cNvGrpSpPr>
            <p:nvPr/>
          </p:nvGrpSpPr>
          <p:grpSpPr bwMode="auto">
            <a:xfrm>
              <a:off x="0" y="0"/>
              <a:ext cx="576" cy="576"/>
              <a:chOff x="0" y="0"/>
              <a:chExt cx="576" cy="576"/>
            </a:xfrm>
          </p:grpSpPr>
          <p:sp>
            <p:nvSpPr>
              <p:cNvPr id="36870" name="Oval 6"/>
              <p:cNvSpPr>
                <a:spLocks/>
              </p:cNvSpPr>
              <p:nvPr/>
            </p:nvSpPr>
            <p:spPr bwMode="auto">
              <a:xfrm>
                <a:off x="0" y="0"/>
                <a:ext cx="576" cy="576"/>
              </a:xfrm>
              <a:prstGeom prst="ellipse">
                <a:avLst/>
              </a:prstGeom>
              <a:blipFill dpi="0" rotWithShape="0">
                <a:blip r:embed="rId4"/>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6871" name="Rectangle 7"/>
              <p:cNvSpPr>
                <a:spLocks/>
              </p:cNvSpPr>
              <p:nvPr/>
            </p:nvSpPr>
            <p:spPr bwMode="auto">
              <a:xfrm>
                <a:off x="84" y="120"/>
                <a:ext cx="408" cy="33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1600" dirty="0">
                    <a:effectLst>
                      <a:outerShdw blurRad="38100" dist="38100" dir="2700000" algn="tl">
                        <a:srgbClr val="808080"/>
                      </a:outerShdw>
                    </a:effectLst>
                    <a:ea typeface="Gill Sans" charset="0"/>
                    <a:cs typeface="Gill Sans" charset="0"/>
                  </a:rPr>
                  <a:t>Blue</a:t>
                </a:r>
              </a:p>
              <a:p>
                <a:pPr algn="ctr">
                  <a:spcBef>
                    <a:spcPct val="0"/>
                  </a:spcBef>
                </a:pPr>
                <a:r>
                  <a:rPr lang="en-US" sz="1600" dirty="0">
                    <a:effectLst>
                      <a:outerShdw blurRad="38100" dist="38100" dir="2700000" algn="tl">
                        <a:srgbClr val="808080"/>
                      </a:outerShdw>
                    </a:effectLst>
                    <a:ea typeface="Gill Sans" charset="0"/>
                    <a:cs typeface="Gill Sans" charset="0"/>
                  </a:rPr>
                  <a:t>ISP</a:t>
                </a:r>
              </a:p>
            </p:txBody>
          </p:sp>
        </p:grpSp>
        <p:grpSp>
          <p:nvGrpSpPr>
            <p:cNvPr id="4" name="Group 8"/>
            <p:cNvGrpSpPr>
              <a:grpSpLocks/>
            </p:cNvGrpSpPr>
            <p:nvPr/>
          </p:nvGrpSpPr>
          <p:grpSpPr bwMode="auto">
            <a:xfrm>
              <a:off x="432" y="136"/>
              <a:ext cx="1608" cy="296"/>
              <a:chOff x="0" y="0"/>
              <a:chExt cx="1608" cy="296"/>
            </a:xfrm>
          </p:grpSpPr>
          <p:grpSp>
            <p:nvGrpSpPr>
              <p:cNvPr id="5" name="Group 9"/>
              <p:cNvGrpSpPr>
                <a:grpSpLocks/>
              </p:cNvGrpSpPr>
              <p:nvPr/>
            </p:nvGrpSpPr>
            <p:grpSpPr bwMode="auto">
              <a:xfrm>
                <a:off x="152" y="32"/>
                <a:ext cx="1456" cy="232"/>
                <a:chOff x="0" y="0"/>
                <a:chExt cx="1456" cy="232"/>
              </a:xfrm>
            </p:grpSpPr>
            <p:sp>
              <p:nvSpPr>
                <p:cNvPr id="36874" name="Rectangle 10"/>
                <p:cNvSpPr>
                  <a:spLocks/>
                </p:cNvSpPr>
                <p:nvPr/>
              </p:nvSpPr>
              <p:spPr bwMode="auto">
                <a:xfrm>
                  <a:off x="0" y="0"/>
                  <a:ext cx="1456" cy="232"/>
                </a:xfrm>
                <a:prstGeom prst="rect">
                  <a:avLst/>
                </a:prstGeom>
                <a:gradFill rotWithShape="0">
                  <a:gsLst>
                    <a:gs pos="0">
                      <a:srgbClr val="C0C0C0"/>
                    </a:gs>
                    <a:gs pos="100000">
                      <a:srgbClr val="464658"/>
                    </a:gs>
                  </a:gsLst>
                  <a:lin ang="5400000" scaled="1"/>
                </a:grad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6875" name="Rectangle 11"/>
                <p:cNvSpPr>
                  <a:spLocks/>
                </p:cNvSpPr>
                <p:nvPr/>
              </p:nvSpPr>
              <p:spPr bwMode="auto">
                <a:xfrm>
                  <a:off x="0" y="32"/>
                  <a:ext cx="1456" cy="16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1600" dirty="0">
                      <a:effectLst>
                        <a:outerShdw blurRad="38100" dist="38100" dir="2700000" algn="tl">
                          <a:srgbClr val="808080"/>
                        </a:outerShdw>
                      </a:effectLst>
                      <a:ea typeface="Gill Sans" charset="0"/>
                      <a:cs typeface="Gill Sans" charset="0"/>
                    </a:rPr>
                    <a:t>Transit Service</a:t>
                  </a:r>
                </a:p>
              </p:txBody>
            </p:sp>
          </p:grpSp>
          <p:grpSp>
            <p:nvGrpSpPr>
              <p:cNvPr id="6" name="Group 12"/>
              <p:cNvGrpSpPr>
                <a:grpSpLocks/>
              </p:cNvGrpSpPr>
              <p:nvPr/>
            </p:nvGrpSpPr>
            <p:grpSpPr bwMode="auto">
              <a:xfrm>
                <a:off x="0" y="0"/>
                <a:ext cx="296" cy="296"/>
                <a:chOff x="0" y="0"/>
                <a:chExt cx="296" cy="296"/>
              </a:xfrm>
            </p:grpSpPr>
            <p:grpSp>
              <p:nvGrpSpPr>
                <p:cNvPr id="7" name="Group 13"/>
                <p:cNvGrpSpPr>
                  <a:grpSpLocks/>
                </p:cNvGrpSpPr>
                <p:nvPr/>
              </p:nvGrpSpPr>
              <p:grpSpPr bwMode="auto">
                <a:xfrm>
                  <a:off x="0" y="0"/>
                  <a:ext cx="296" cy="296"/>
                  <a:chOff x="0" y="0"/>
                  <a:chExt cx="296" cy="296"/>
                </a:xfrm>
              </p:grpSpPr>
              <p:sp>
                <p:nvSpPr>
                  <p:cNvPr id="36878" name="Oval 14"/>
                  <p:cNvSpPr>
                    <a:spLocks/>
                  </p:cNvSpPr>
                  <p:nvPr/>
                </p:nvSpPr>
                <p:spPr bwMode="auto">
                  <a:xfrm>
                    <a:off x="0" y="0"/>
                    <a:ext cx="296" cy="296"/>
                  </a:xfrm>
                  <a:prstGeom prst="ellipse">
                    <a:avLst/>
                  </a:prstGeom>
                  <a:blipFill dpi="0" rotWithShape="0">
                    <a:blip r:embed="rId5"/>
                    <a:srcRect/>
                    <a:tile tx="0" ty="0" sx="100000" sy="100000" flip="none" algn="tl"/>
                  </a:blipFill>
                  <a:ln w="25400" cap="flat">
                    <a:noFill/>
                    <a:round/>
                    <a:headEnd type="none" w="med" len="med"/>
                    <a:tailEnd type="none" w="med" len="med"/>
                  </a:ln>
                </p:spPr>
                <p:txBody>
                  <a:bodyPr lIns="0" tIns="0" rIns="0" bIns="0">
                    <a:prstTxWarp prst="textNoShape">
                      <a:avLst/>
                    </a:prstTxWarp>
                  </a:bodyPr>
                  <a:lstStyle/>
                  <a:p>
                    <a:endParaRPr lang="en-US"/>
                  </a:p>
                </p:txBody>
              </p:sp>
              <p:sp>
                <p:nvSpPr>
                  <p:cNvPr id="36879" name="Rectangle 15"/>
                  <p:cNvSpPr>
                    <a:spLocks/>
                  </p:cNvSpPr>
                  <p:nvPr/>
                </p:nvSpPr>
                <p:spPr bwMode="auto">
                  <a:xfrm>
                    <a:off x="43" y="43"/>
                    <a:ext cx="209" cy="209"/>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36880" name="Line 16"/>
                <p:cNvSpPr>
                  <a:spLocks noChangeShapeType="1"/>
                </p:cNvSpPr>
                <p:nvPr/>
              </p:nvSpPr>
              <p:spPr bwMode="auto">
                <a:xfrm>
                  <a:off x="40" y="54"/>
                  <a:ext cx="109" cy="105"/>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grpSp>
      </p:grpSp>
      <p:grpSp>
        <p:nvGrpSpPr>
          <p:cNvPr id="8" name="Group 17"/>
          <p:cNvGrpSpPr>
            <a:grpSpLocks/>
          </p:cNvGrpSpPr>
          <p:nvPr/>
        </p:nvGrpSpPr>
        <p:grpSpPr bwMode="auto">
          <a:xfrm>
            <a:off x="1531621" y="1385883"/>
            <a:ext cx="6060758" cy="4797747"/>
            <a:chOff x="-43" y="-10"/>
            <a:chExt cx="4242" cy="3357"/>
          </a:xfrm>
        </p:grpSpPr>
        <p:grpSp>
          <p:nvGrpSpPr>
            <p:cNvPr id="9" name="Group 18"/>
            <p:cNvGrpSpPr>
              <a:grpSpLocks/>
            </p:cNvGrpSpPr>
            <p:nvPr/>
          </p:nvGrpSpPr>
          <p:grpSpPr bwMode="auto">
            <a:xfrm>
              <a:off x="876" y="531"/>
              <a:ext cx="712" cy="2816"/>
              <a:chOff x="0" y="0"/>
              <a:chExt cx="712" cy="2816"/>
            </a:xfrm>
          </p:grpSpPr>
          <p:sp>
            <p:nvSpPr>
              <p:cNvPr id="36883" name="Rectangle 19"/>
              <p:cNvSpPr>
                <a:spLocks/>
              </p:cNvSpPr>
              <p:nvPr/>
            </p:nvSpPr>
            <p:spPr bwMode="auto">
              <a:xfrm>
                <a:off x="0" y="0"/>
                <a:ext cx="712" cy="2816"/>
              </a:xfrm>
              <a:prstGeom prst="rect">
                <a:avLst/>
              </a:prstGeom>
              <a:blipFill dpi="0" rotWithShape="0">
                <a:blip r:embed="rId5"/>
                <a:srcRect/>
                <a:tile tx="0" ty="0" sx="100000" sy="100000" flip="none" algn="tl"/>
              </a:blipFill>
              <a:ln w="25400" cap="flat">
                <a:noFill/>
                <a:miter lim="800000"/>
                <a:headEnd type="none" w="med" len="med"/>
                <a:tailEnd type="none" w="med" len="med"/>
              </a:ln>
            </p:spPr>
            <p:txBody>
              <a:bodyPr lIns="0" tIns="0" rIns="0" bIns="0">
                <a:prstTxWarp prst="textNoShape">
                  <a:avLst/>
                </a:prstTxWarp>
              </a:bodyPr>
              <a:lstStyle/>
              <a:p>
                <a:endParaRPr lang="en-US"/>
              </a:p>
            </p:txBody>
          </p:sp>
          <p:sp>
            <p:nvSpPr>
              <p:cNvPr id="36884" name="Rectangle 20"/>
              <p:cNvSpPr>
                <a:spLocks/>
              </p:cNvSpPr>
              <p:nvPr/>
            </p:nvSpPr>
            <p:spPr bwMode="auto">
              <a:xfrm>
                <a:off x="0" y="0"/>
                <a:ext cx="712" cy="2816"/>
              </a:xfrm>
              <a:prstGeom prst="rect">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grpSp>
        <p:sp>
          <p:nvSpPr>
            <p:cNvPr id="36885" name="Line 21"/>
            <p:cNvSpPr>
              <a:spLocks noChangeShapeType="1"/>
            </p:cNvSpPr>
            <p:nvPr/>
          </p:nvSpPr>
          <p:spPr bwMode="auto">
            <a:xfrm>
              <a:off x="868" y="843"/>
              <a:ext cx="712" cy="6"/>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36886" name="Line 22"/>
            <p:cNvSpPr>
              <a:spLocks noChangeShapeType="1"/>
            </p:cNvSpPr>
            <p:nvPr/>
          </p:nvSpPr>
          <p:spPr bwMode="auto">
            <a:xfrm>
              <a:off x="868" y="1219"/>
              <a:ext cx="720" cy="6"/>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36887" name="Line 23"/>
            <p:cNvSpPr>
              <a:spLocks noChangeShapeType="1"/>
            </p:cNvSpPr>
            <p:nvPr/>
          </p:nvSpPr>
          <p:spPr bwMode="auto">
            <a:xfrm>
              <a:off x="868" y="1347"/>
              <a:ext cx="720" cy="6"/>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36888" name="Line 24"/>
            <p:cNvSpPr>
              <a:spLocks noChangeShapeType="1"/>
            </p:cNvSpPr>
            <p:nvPr/>
          </p:nvSpPr>
          <p:spPr bwMode="auto">
            <a:xfrm>
              <a:off x="868" y="3091"/>
              <a:ext cx="720" cy="6"/>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36889" name="Rectangle 25"/>
            <p:cNvSpPr>
              <a:spLocks/>
            </p:cNvSpPr>
            <p:nvPr/>
          </p:nvSpPr>
          <p:spPr bwMode="auto">
            <a:xfrm>
              <a:off x="-43" y="-10"/>
              <a:ext cx="4242" cy="48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3400" dirty="0">
                  <a:ea typeface="Gill Sans" charset="0"/>
                  <a:cs typeface="Gill Sans" charset="0"/>
                </a:rPr>
                <a:t>1 month of 5 min Samples=</a:t>
              </a:r>
              <a:r>
                <a:rPr lang="en-US" sz="3400" dirty="0" err="1">
                  <a:ea typeface="Gill Sans" charset="0"/>
                  <a:cs typeface="Gill Sans" charset="0"/>
                </a:rPr>
                <a:t>v</a:t>
              </a:r>
              <a:r>
                <a:rPr lang="en-US" sz="1100" dirty="0" err="1">
                  <a:ea typeface="Gill Sans" charset="0"/>
                  <a:cs typeface="Gill Sans" charset="0"/>
                </a:rPr>
                <a:t>n</a:t>
              </a:r>
              <a:r>
                <a:rPr lang="en-US" sz="4500" dirty="0">
                  <a:ea typeface="Gill Sans" charset="0"/>
                  <a:cs typeface="Gill Sans" charset="0"/>
                </a:rPr>
                <a:t> </a:t>
              </a:r>
              <a:r>
                <a:rPr lang="en-US" sz="3400" dirty="0">
                  <a:ea typeface="Gill Sans" charset="0"/>
                  <a:cs typeface="Gill Sans" charset="0"/>
                </a:rPr>
                <a:t>- v</a:t>
              </a:r>
              <a:r>
                <a:rPr lang="en-US" sz="1300" dirty="0">
                  <a:ea typeface="Gill Sans" charset="0"/>
                  <a:cs typeface="Gill Sans" charset="0"/>
                </a:rPr>
                <a:t>n-1</a:t>
              </a:r>
            </a:p>
          </p:txBody>
        </p:sp>
        <p:sp>
          <p:nvSpPr>
            <p:cNvPr id="36890" name="Line 26"/>
            <p:cNvSpPr>
              <a:spLocks noChangeShapeType="1"/>
            </p:cNvSpPr>
            <p:nvPr/>
          </p:nvSpPr>
          <p:spPr bwMode="auto">
            <a:xfrm>
              <a:off x="868" y="595"/>
              <a:ext cx="712" cy="6"/>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36891" name="Line 27"/>
            <p:cNvSpPr>
              <a:spLocks noChangeShapeType="1"/>
            </p:cNvSpPr>
            <p:nvPr/>
          </p:nvSpPr>
          <p:spPr bwMode="auto">
            <a:xfrm>
              <a:off x="868" y="723"/>
              <a:ext cx="712" cy="6"/>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36892" name="Line 28"/>
            <p:cNvSpPr>
              <a:spLocks noChangeShapeType="1"/>
            </p:cNvSpPr>
            <p:nvPr/>
          </p:nvSpPr>
          <p:spPr bwMode="auto">
            <a:xfrm>
              <a:off x="868" y="971"/>
              <a:ext cx="712" cy="6"/>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36893" name="Line 29"/>
            <p:cNvSpPr>
              <a:spLocks noChangeShapeType="1"/>
            </p:cNvSpPr>
            <p:nvPr/>
          </p:nvSpPr>
          <p:spPr bwMode="auto">
            <a:xfrm>
              <a:off x="868" y="1099"/>
              <a:ext cx="712" cy="6"/>
            </a:xfrm>
            <a:prstGeom prst="line">
              <a:avLst/>
            </a:prstGeom>
            <a:noFill/>
            <a:ln w="254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36894" name="Rectangle 30"/>
          <p:cNvSpPr>
            <a:spLocks/>
          </p:cNvSpPr>
          <p:nvPr/>
        </p:nvSpPr>
        <p:spPr bwMode="auto">
          <a:xfrm>
            <a:off x="3928520" y="2034154"/>
            <a:ext cx="4438784" cy="76944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5000" dirty="0">
                <a:ea typeface="Gill Sans" charset="0"/>
                <a:cs typeface="Gill Sans" charset="0"/>
              </a:rPr>
              <a:t>}~</a:t>
            </a:r>
            <a:r>
              <a:rPr lang="en-US" sz="2500" dirty="0">
                <a:ea typeface="Gill Sans" charset="0"/>
                <a:cs typeface="Gill Sans" charset="0"/>
              </a:rPr>
              <a:t>36 hrs/month to burst for free</a:t>
            </a:r>
          </a:p>
        </p:txBody>
      </p:sp>
      <p:grpSp>
        <p:nvGrpSpPr>
          <p:cNvPr id="10" name="Group 31"/>
          <p:cNvGrpSpPr>
            <a:grpSpLocks/>
          </p:cNvGrpSpPr>
          <p:nvPr/>
        </p:nvGrpSpPr>
        <p:grpSpPr bwMode="auto">
          <a:xfrm>
            <a:off x="1135857" y="2011680"/>
            <a:ext cx="1463040" cy="4560570"/>
            <a:chOff x="0" y="0"/>
            <a:chExt cx="1024" cy="3192"/>
          </a:xfrm>
        </p:grpSpPr>
        <p:sp>
          <p:nvSpPr>
            <p:cNvPr id="36896" name="Rectangle 32"/>
            <p:cNvSpPr>
              <a:spLocks/>
            </p:cNvSpPr>
            <p:nvPr/>
          </p:nvSpPr>
          <p:spPr bwMode="auto">
            <a:xfrm>
              <a:off x="37" y="2424"/>
              <a:ext cx="984" cy="76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2500" dirty="0">
                  <a:ea typeface="Gill Sans" charset="0"/>
                  <a:cs typeface="Gill Sans" charset="0"/>
                </a:rPr>
                <a:t>Lowest</a:t>
              </a:r>
            </a:p>
            <a:p>
              <a:pPr algn="ctr">
                <a:spcBef>
                  <a:spcPct val="0"/>
                </a:spcBef>
              </a:pPr>
              <a:r>
                <a:rPr lang="en-US" sz="2500" dirty="0">
                  <a:ea typeface="Gill Sans" charset="0"/>
                  <a:cs typeface="Gill Sans" charset="0"/>
                </a:rPr>
                <a:t>Monthly Sample</a:t>
              </a:r>
            </a:p>
          </p:txBody>
        </p:sp>
        <p:sp>
          <p:nvSpPr>
            <p:cNvPr id="36897" name="Rectangle 33"/>
            <p:cNvSpPr>
              <a:spLocks/>
            </p:cNvSpPr>
            <p:nvPr/>
          </p:nvSpPr>
          <p:spPr bwMode="auto">
            <a:xfrm>
              <a:off x="0" y="0"/>
              <a:ext cx="1024" cy="76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r>
                <a:rPr lang="en-US" sz="2500" dirty="0">
                  <a:ea typeface="Gill Sans" charset="0"/>
                  <a:cs typeface="Gill Sans" charset="0"/>
                </a:rPr>
                <a:t>Highest Monthly</a:t>
              </a:r>
            </a:p>
            <a:p>
              <a:pPr algn="ctr">
                <a:spcBef>
                  <a:spcPct val="0"/>
                </a:spcBef>
              </a:pPr>
              <a:r>
                <a:rPr lang="en-US" sz="2500" dirty="0">
                  <a:ea typeface="Gill Sans" charset="0"/>
                  <a:cs typeface="Gill Sans" charset="0"/>
                </a:rPr>
                <a:t>Sample</a:t>
              </a:r>
            </a:p>
          </p:txBody>
        </p:sp>
        <p:sp>
          <p:nvSpPr>
            <p:cNvPr id="36898" name="Line 34"/>
            <p:cNvSpPr>
              <a:spLocks noChangeShapeType="1"/>
            </p:cNvSpPr>
            <p:nvPr/>
          </p:nvSpPr>
          <p:spPr bwMode="auto">
            <a:xfrm flipH="1">
              <a:off x="523" y="920"/>
              <a:ext cx="7" cy="1463"/>
            </a:xfrm>
            <a:prstGeom prst="line">
              <a:avLst/>
            </a:prstGeom>
            <a:noFill/>
            <a:ln w="25400" cap="flat">
              <a:solidFill>
                <a:schemeClr val="tx1"/>
              </a:solidFill>
              <a:prstDash val="solid"/>
              <a:round/>
              <a:headEnd type="stealth" w="med" len="med"/>
              <a:tailEnd type="none" w="med" len="med"/>
            </a:ln>
          </p:spPr>
          <p:txBody>
            <a:bodyPr lIns="0" tIns="0" rIns="0" bIns="0">
              <a:prstTxWarp prst="textNoShape">
                <a:avLst/>
              </a:prstTxWarp>
            </a:bodyPr>
            <a:lstStyle/>
            <a:p>
              <a:endParaRPr lang="en-US"/>
            </a:p>
          </p:txBody>
        </p:sp>
      </p:grpSp>
      <p:sp>
        <p:nvSpPr>
          <p:cNvPr id="36899" name="Rectangle 35"/>
          <p:cNvSpPr>
            <a:spLocks/>
          </p:cNvSpPr>
          <p:nvPr/>
        </p:nvSpPr>
        <p:spPr bwMode="auto">
          <a:xfrm>
            <a:off x="3106103" y="5977890"/>
            <a:ext cx="500063" cy="21717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400" dirty="0">
                <a:solidFill>
                  <a:srgbClr val="0000FF"/>
                </a:solidFill>
                <a:ea typeface="Gill Sans" charset="0"/>
                <a:cs typeface="Gill Sans" charset="0"/>
              </a:rPr>
              <a:t>1Mbps</a:t>
            </a:r>
          </a:p>
        </p:txBody>
      </p:sp>
      <p:sp>
        <p:nvSpPr>
          <p:cNvPr id="36900" name="Rectangle 36"/>
          <p:cNvSpPr>
            <a:spLocks/>
          </p:cNvSpPr>
          <p:nvPr/>
        </p:nvSpPr>
        <p:spPr bwMode="auto">
          <a:xfrm>
            <a:off x="3331908" y="3222695"/>
            <a:ext cx="49881" cy="21544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400" dirty="0">
                <a:ea typeface="Gill Sans" charset="0"/>
                <a:cs typeface="Gill Sans" charset="0"/>
              </a:rPr>
              <a:t>:</a:t>
            </a:r>
          </a:p>
        </p:txBody>
      </p:sp>
      <p:sp>
        <p:nvSpPr>
          <p:cNvPr id="36901" name="Rectangle 37"/>
          <p:cNvSpPr>
            <a:spLocks/>
          </p:cNvSpPr>
          <p:nvPr/>
        </p:nvSpPr>
        <p:spPr bwMode="auto">
          <a:xfrm>
            <a:off x="3014663" y="2771775"/>
            <a:ext cx="682943" cy="21717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400" dirty="0">
                <a:solidFill>
                  <a:srgbClr val="0000FF"/>
                </a:solidFill>
                <a:ea typeface="Gill Sans" charset="0"/>
                <a:cs typeface="Gill Sans" charset="0"/>
              </a:rPr>
              <a:t>134Mbps</a:t>
            </a:r>
          </a:p>
        </p:txBody>
      </p:sp>
      <p:sp>
        <p:nvSpPr>
          <p:cNvPr id="36902" name="Rectangle 38"/>
          <p:cNvSpPr>
            <a:spLocks/>
          </p:cNvSpPr>
          <p:nvPr/>
        </p:nvSpPr>
        <p:spPr bwMode="auto">
          <a:xfrm>
            <a:off x="3331908" y="2686913"/>
            <a:ext cx="49881" cy="21544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400" dirty="0">
                <a:ea typeface="Gill Sans" charset="0"/>
                <a:cs typeface="Gill Sans" charset="0"/>
              </a:rPr>
              <a:t>:</a:t>
            </a:r>
          </a:p>
        </p:txBody>
      </p:sp>
      <p:sp>
        <p:nvSpPr>
          <p:cNvPr id="36903" name="Rectangle 39"/>
          <p:cNvSpPr>
            <a:spLocks/>
          </p:cNvSpPr>
          <p:nvPr/>
        </p:nvSpPr>
        <p:spPr bwMode="auto">
          <a:xfrm>
            <a:off x="3331908" y="2516892"/>
            <a:ext cx="49881" cy="21544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400" dirty="0">
                <a:ea typeface="Gill Sans" charset="0"/>
                <a:cs typeface="Gill Sans" charset="0"/>
              </a:rPr>
              <a:t>:</a:t>
            </a:r>
          </a:p>
        </p:txBody>
      </p:sp>
      <p:sp>
        <p:nvSpPr>
          <p:cNvPr id="36904" name="Rectangle 40"/>
          <p:cNvSpPr>
            <a:spLocks/>
          </p:cNvSpPr>
          <p:nvPr/>
        </p:nvSpPr>
        <p:spPr bwMode="auto">
          <a:xfrm>
            <a:off x="3331908" y="2311152"/>
            <a:ext cx="49881" cy="21544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400" dirty="0">
                <a:ea typeface="Gill Sans" charset="0"/>
                <a:cs typeface="Gill Sans" charset="0"/>
              </a:rPr>
              <a:t>:</a:t>
            </a:r>
          </a:p>
        </p:txBody>
      </p:sp>
      <p:sp>
        <p:nvSpPr>
          <p:cNvPr id="36905" name="Rectangle 41"/>
          <p:cNvSpPr>
            <a:spLocks/>
          </p:cNvSpPr>
          <p:nvPr/>
        </p:nvSpPr>
        <p:spPr bwMode="auto">
          <a:xfrm>
            <a:off x="3331908" y="3025527"/>
            <a:ext cx="49881" cy="21544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spcBef>
                <a:spcPct val="0"/>
              </a:spcBef>
            </a:pPr>
            <a:r>
              <a:rPr lang="en-US" sz="1400" dirty="0">
                <a:ea typeface="Gill Sans" charset="0"/>
                <a:cs typeface="Gill Sans" charset="0"/>
              </a:rPr>
              <a:t>:</a:t>
            </a:r>
          </a:p>
        </p:txBody>
      </p:sp>
      <p:sp>
        <p:nvSpPr>
          <p:cNvPr id="36906" name="Rectangle 42"/>
          <p:cNvSpPr>
            <a:spLocks/>
          </p:cNvSpPr>
          <p:nvPr/>
        </p:nvSpPr>
        <p:spPr bwMode="auto">
          <a:xfrm>
            <a:off x="5487829" y="6075045"/>
            <a:ext cx="3657600" cy="74295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spcBef>
                <a:spcPct val="0"/>
              </a:spcBef>
            </a:pPr>
            <a:endParaRPr lang="en-US" sz="2500" dirty="0">
              <a:ea typeface="Gill Sans" charset="0"/>
              <a:cs typeface="Gill Sans" charset="0"/>
            </a:endParaRPr>
          </a:p>
        </p:txBody>
      </p:sp>
      <p:pic>
        <p:nvPicPr>
          <p:cNvPr id="36907" name="Picture 43" descr="/Applications/MAMP/htdocs/peering/white-papers/ISPnP_img/Source_Files/Peering 101.ppt_media/meter2-6.mov">
            <a:hlinkClick r:id="" action="ppaction://media"/>
          </p:cNvPr>
          <p:cNvPicPr/>
          <p:nvPr>
            <a:videoFile r:link="rId1"/>
          </p:nvPr>
        </p:nvPicPr>
        <p:blipFill>
          <a:blip r:embed="rId6"/>
          <a:srcRect/>
          <a:stretch>
            <a:fillRect/>
          </a:stretch>
        </p:blipFill>
        <p:spPr bwMode="auto">
          <a:xfrm>
            <a:off x="6092190" y="4126230"/>
            <a:ext cx="571500" cy="571500"/>
          </a:xfrm>
          <a:prstGeom prst="rect">
            <a:avLst/>
          </a:prstGeom>
          <a:noFill/>
        </p:spPr>
      </p:pic>
      <p:grpSp>
        <p:nvGrpSpPr>
          <p:cNvPr id="11" name="Group 44"/>
          <p:cNvGrpSpPr>
            <a:grpSpLocks/>
          </p:cNvGrpSpPr>
          <p:nvPr/>
        </p:nvGrpSpPr>
        <p:grpSpPr bwMode="auto">
          <a:xfrm>
            <a:off x="5989320" y="4034790"/>
            <a:ext cx="742950" cy="742950"/>
            <a:chOff x="0" y="0"/>
            <a:chExt cx="520" cy="520"/>
          </a:xfrm>
        </p:grpSpPr>
        <p:sp>
          <p:nvSpPr>
            <p:cNvPr id="36909" name="Oval 45"/>
            <p:cNvSpPr>
              <a:spLocks/>
            </p:cNvSpPr>
            <p:nvPr/>
          </p:nvSpPr>
          <p:spPr bwMode="auto">
            <a:xfrm>
              <a:off x="40" y="40"/>
              <a:ext cx="440" cy="440"/>
            </a:xfrm>
            <a:prstGeom prst="ellipse">
              <a:avLst/>
            </a:prstGeom>
            <a:noFill/>
            <a:ln w="12700" cap="flat">
              <a:noFill/>
              <a:miter lim="800000"/>
              <a:headEnd type="none" w="med" len="med"/>
              <a:tailEnd type="none" w="med" len="med"/>
            </a:ln>
          </p:spPr>
          <p:txBody>
            <a:bodyPr lIns="0" tIns="0" rIns="0" bIns="0">
              <a:prstTxWarp prst="textNoShape">
                <a:avLst/>
              </a:prstTxWarp>
            </a:bodyPr>
            <a:lstStyle/>
            <a:p>
              <a:endParaRPr lang="en-US"/>
            </a:p>
          </p:txBody>
        </p:sp>
        <p:pic>
          <p:nvPicPr>
            <p:cNvPr id="36910" name="Picture 46"/>
            <p:cNvPicPr>
              <a:picLocks noChangeArrowheads="1"/>
            </p:cNvPicPr>
            <p:nvPr/>
          </p:nvPicPr>
          <p:blipFill>
            <a:blip r:embed="rId7"/>
            <a:srcRect/>
            <a:stretch>
              <a:fillRect/>
            </a:stretch>
          </p:blipFill>
          <p:spPr bwMode="auto">
            <a:xfrm>
              <a:off x="0" y="0"/>
              <a:ext cx="520" cy="520"/>
            </a:xfrm>
            <a:prstGeom prst="rect">
              <a:avLst/>
            </a:prstGeom>
            <a:noFill/>
            <a:ln w="12700" cap="flat">
              <a:noFill/>
              <a:round/>
              <a:headEnd/>
              <a:tailEnd/>
            </a:ln>
          </p:spPr>
        </p:pic>
      </p:grpSp>
      <p:sp>
        <p:nvSpPr>
          <p:cNvPr id="48" name="TextBox 47"/>
          <p:cNvSpPr txBox="1"/>
          <p:nvPr/>
        </p:nvSpPr>
        <p:spPr>
          <a:xfrm>
            <a:off x="6360967" y="6396335"/>
            <a:ext cx="2783033" cy="461665"/>
          </a:xfrm>
          <a:prstGeom prst="rect">
            <a:avLst/>
          </a:prstGeom>
          <a:noFill/>
        </p:spPr>
        <p:txBody>
          <a:bodyPr wrap="none" rtlCol="0">
            <a:spAutoFit/>
          </a:bodyPr>
          <a:lstStyle/>
          <a:p>
            <a:r>
              <a:rPr lang="en-US" dirty="0" smtClean="0"/>
              <a:t>Dropping transit fees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1"/>
                            </p:stCondLst>
                            <p:childTnLst>
                              <p:par>
                                <p:cTn id="8" presetID="1" presetClass="mediacall" presetSubtype="0" fill="hold" nodeType="afterEffect">
                                  <p:stCondLst>
                                    <p:cond delay="0"/>
                                  </p:stCondLst>
                                  <p:childTnLst>
                                    <p:cmd type="call" cmd="playFrom(0.0)">
                                      <p:cBhvr>
                                        <p:cTn id="9" dur="1" fill="hold"/>
                                        <p:tgtEl>
                                          <p:spTgt spid="36907"/>
                                        </p:tgtEl>
                                      </p:cBhvr>
                                    </p:cmd>
                                  </p:childTnLst>
                                </p:cTn>
                              </p:par>
                              <p:par>
                                <p:cTn id="10" presetID="1" presetClass="entr" presetSubtype="0" fill="hold" nodeType="withEffect">
                                  <p:stCondLst>
                                    <p:cond delay="2000"/>
                                  </p:stCondLst>
                                  <p:childTnLst>
                                    <p:set>
                                      <p:cBhvr>
                                        <p:cTn id="11" dur="1" fill="hold">
                                          <p:stCondLst>
                                            <p:cond delay="499"/>
                                          </p:stCondLst>
                                        </p:cTn>
                                        <p:tgtEl>
                                          <p:spTgt spid="10"/>
                                        </p:tgtEl>
                                        <p:attrNameLst>
                                          <p:attrName>style.visibility</p:attrName>
                                        </p:attrNameLst>
                                      </p:cBhvr>
                                      <p:to>
                                        <p:strVal val="visible"/>
                                      </p:to>
                                    </p:set>
                                  </p:childTnLst>
                                </p:cTn>
                              </p:par>
                            </p:childTnLst>
                          </p:cTn>
                        </p:par>
                        <p:par>
                          <p:cTn id="12" fill="hold">
                            <p:stCondLst>
                              <p:cond delay="3001"/>
                            </p:stCondLst>
                            <p:childTnLst>
                              <p:par>
                                <p:cTn id="13" presetID="1" presetClass="entr" presetSubtype="0" fill="hold" grpId="0" nodeType="afterEffect">
                                  <p:stCondLst>
                                    <p:cond delay="1"/>
                                  </p:stCondLst>
                                  <p:childTnLst>
                                    <p:set>
                                      <p:cBhvr>
                                        <p:cTn id="14" dur="1" fill="hold">
                                          <p:stCondLst>
                                            <p:cond delay="499"/>
                                          </p:stCondLst>
                                        </p:cTn>
                                        <p:tgtEl>
                                          <p:spTgt spid="36894"/>
                                        </p:tgtEl>
                                        <p:attrNameLst>
                                          <p:attrName>style.visibility</p:attrName>
                                        </p:attrNameLst>
                                      </p:cBhvr>
                                      <p:to>
                                        <p:strVal val="visible"/>
                                      </p:to>
                                    </p:set>
                                  </p:childTnLst>
                                </p:cTn>
                              </p:par>
                            </p:childTnLst>
                          </p:cTn>
                        </p:par>
                        <p:par>
                          <p:cTn id="15" fill="hold">
                            <p:stCondLst>
                              <p:cond delay="3502"/>
                            </p:stCondLst>
                            <p:childTnLst>
                              <p:par>
                                <p:cTn id="16" presetID="1" presetClass="entr" presetSubtype="0" fill="hold" grpId="0" nodeType="afterEffect">
                                  <p:stCondLst>
                                    <p:cond delay="2000"/>
                                  </p:stCondLst>
                                  <p:childTnLst>
                                    <p:set>
                                      <p:cBhvr>
                                        <p:cTn id="17" dur="1" fill="hold">
                                          <p:stCondLst>
                                            <p:cond delay="499"/>
                                          </p:stCondLst>
                                        </p:cTn>
                                        <p:tgtEl>
                                          <p:spTgt spid="36866"/>
                                        </p:tgtEl>
                                        <p:attrNameLst>
                                          <p:attrName>style.visibility</p:attrName>
                                        </p:attrNameLst>
                                      </p:cBhvr>
                                      <p:to>
                                        <p:strVal val="visible"/>
                                      </p:to>
                                    </p:set>
                                  </p:childTnLst>
                                </p:cTn>
                              </p:par>
                            </p:childTnLst>
                          </p:cTn>
                        </p:par>
                        <p:par>
                          <p:cTn id="18" fill="hold">
                            <p:stCondLst>
                              <p:cond delay="6002"/>
                            </p:stCondLst>
                            <p:childTnLst>
                              <p:par>
                                <p:cTn id="19" presetID="1" presetClass="entr" presetSubtype="0" fill="hold" grpId="0" nodeType="afterEffect">
                                  <p:stCondLst>
                                    <p:cond delay="0"/>
                                  </p:stCondLst>
                                  <p:childTnLst>
                                    <p:set>
                                      <p:cBhvr>
                                        <p:cTn id="20" dur="1" fill="hold">
                                          <p:stCondLst>
                                            <p:cond delay="499"/>
                                          </p:stCondLst>
                                        </p:cTn>
                                        <p:tgtEl>
                                          <p:spTgt spid="368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499"/>
                                          </p:stCondLst>
                                        </p:cTn>
                                        <p:tgtEl>
                                          <p:spTgt spid="36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25" repeatCount="indefinite" fill="hold" display="0">
                  <p:stCondLst>
                    <p:cond delay="indefinite"/>
                  </p:stCondLst>
                  <p:endCondLst>
                    <p:cond evt="onPrev" delay="0">
                      <p:tgtEl>
                        <p:sldTgt/>
                      </p:tgtEl>
                    </p:cond>
                  </p:endCondLst>
                </p:cTn>
                <p:tgtEl>
                  <p:spTgt spid="36907"/>
                </p:tgtEl>
              </p:cMediaNode>
            </p:video>
            <p:seq concurrent="1" nextAc="seek">
              <p:cTn id="26" restart="whenNotActive" fill="hold" evtFilter="cancelBubble" nodeType="interactiveSeq">
                <p:stCondLst>
                  <p:cond evt="onClick" delay="0">
                    <p:tgtEl>
                      <p:spTgt spid="3690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36907"/>
                                        </p:tgtEl>
                                      </p:cBhvr>
                                    </p:cmd>
                                  </p:childTnLst>
                                </p:cTn>
                              </p:par>
                            </p:childTnLst>
                          </p:cTn>
                        </p:par>
                      </p:childTnLst>
                    </p:cTn>
                  </p:par>
                </p:childTnLst>
              </p:cTn>
              <p:nextCondLst>
                <p:cond evt="onClick" delay="0">
                  <p:tgtEl>
                    <p:spTgt spid="36907"/>
                  </p:tgtEl>
                </p:cond>
              </p:nextCondLst>
            </p:seq>
          </p:childTnLst>
        </p:cTn>
      </p:par>
    </p:tnLst>
    <p:bldLst>
      <p:bldP spid="36866" grpId="0" autoUpdateAnimBg="0"/>
      <p:bldP spid="36867" grpId="0" animBg="1"/>
      <p:bldP spid="36894" grpId="0" autoUpdateAnimBg="0"/>
      <p:bldP spid="36906"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en-US" dirty="0" smtClean="0"/>
              <a:t>U.S. Internet </a:t>
            </a:r>
            <a:r>
              <a:rPr lang="en-US" dirty="0"/>
              <a:t>Transit Pricing</a:t>
            </a:r>
          </a:p>
        </p:txBody>
      </p:sp>
      <p:sp>
        <p:nvSpPr>
          <p:cNvPr id="35842" name="Rectangle 2"/>
          <p:cNvSpPr>
            <a:spLocks noGrp="1" noChangeArrowheads="1"/>
          </p:cNvSpPr>
          <p:nvPr>
            <p:ph type="body" idx="1"/>
          </p:nvPr>
        </p:nvSpPr>
        <p:spPr>
          <a:ln/>
        </p:spPr>
        <p:txBody>
          <a:bodyPr/>
          <a:lstStyle/>
          <a:p>
            <a:pPr marL="594360"/>
            <a:r>
              <a:rPr lang="en-US" dirty="0"/>
              <a:t>1999 $1200/Mbps</a:t>
            </a:r>
          </a:p>
          <a:p>
            <a:pPr marL="594360"/>
            <a:r>
              <a:rPr lang="en-US" dirty="0"/>
              <a:t>2004 $120/Mbps</a:t>
            </a:r>
          </a:p>
          <a:p>
            <a:pPr marL="594360"/>
            <a:r>
              <a:rPr lang="en-US" dirty="0"/>
              <a:t>2008 $12/Mbps</a:t>
            </a:r>
          </a:p>
          <a:p>
            <a:pPr marL="594360"/>
            <a:r>
              <a:rPr lang="en-US" dirty="0"/>
              <a:t>2010 $5/Mbps</a:t>
            </a:r>
          </a:p>
        </p:txBody>
      </p:sp>
      <p:sp>
        <p:nvSpPr>
          <p:cNvPr id="35843" name="Rectangle 3"/>
          <p:cNvSpPr>
            <a:spLocks/>
          </p:cNvSpPr>
          <p:nvPr/>
        </p:nvSpPr>
        <p:spPr bwMode="auto">
          <a:xfrm>
            <a:off x="1897380" y="5846445"/>
            <a:ext cx="7246620" cy="100584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500" dirty="0">
                <a:ea typeface="Gill Sans" charset="0"/>
                <a:cs typeface="Gill Sans" charset="0"/>
              </a:rPr>
              <a:t>Source:  “Transit Pricing Historical and Projected”</a:t>
            </a:r>
          </a:p>
          <a:p>
            <a:r>
              <a:rPr lang="en-US" sz="2500" u="sng" dirty="0">
                <a:ea typeface="Gill Sans" charset="0"/>
                <a:cs typeface="Gill Sans" charset="0"/>
              </a:rPr>
              <a:t>http:/</a:t>
            </a:r>
            <a:r>
              <a:rPr lang="en-US" sz="2500" u="sng" dirty="0" smtClean="0">
                <a:ea typeface="Gill Sans" charset="0"/>
                <a:cs typeface="Gill Sans" charset="0"/>
              </a:rPr>
              <a:t>/</a:t>
            </a:r>
            <a:r>
              <a:rPr lang="en-US" sz="2500" u="sng" dirty="0" err="1" smtClean="0">
                <a:ea typeface="Gill Sans" charset="0"/>
                <a:cs typeface="Gill Sans" charset="0"/>
              </a:rPr>
              <a:t>DrPeering.net</a:t>
            </a:r>
            <a:endParaRPr lang="en-US" sz="2500" u="sng" dirty="0">
              <a:ea typeface="Gill Sans" charset="0"/>
              <a:cs typeface="Gill Sans" charset="0"/>
            </a:endParaRPr>
          </a:p>
        </p:txBody>
      </p:sp>
      <p:pic>
        <p:nvPicPr>
          <p:cNvPr id="5" name="Picture 4" descr="TransitPriceDrops.jpg"/>
          <p:cNvPicPr>
            <a:picLocks noChangeAspect="1"/>
          </p:cNvPicPr>
          <p:nvPr/>
        </p:nvPicPr>
        <p:blipFill>
          <a:blip r:embed="rId3"/>
          <a:stretch>
            <a:fillRect/>
          </a:stretch>
        </p:blipFill>
        <p:spPr>
          <a:xfrm>
            <a:off x="228600" y="304800"/>
            <a:ext cx="8686800" cy="5638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par>
                          <p:cTn id="7" fill="hold">
                            <p:stCondLst>
                              <p:cond delay="10500"/>
                            </p:stCondLst>
                            <p:childTnLst>
                              <p:par>
                                <p:cTn id="8" presetID="1" presetClass="entr" presetSubtype="0" fill="hold" grpId="0" nodeType="afterEffect">
                                  <p:stCondLst>
                                    <p:cond delay="2000"/>
                                  </p:stCondLst>
                                  <p:childTnLst>
                                    <p:set>
                                      <p:cBhvr>
                                        <p:cTn id="9" dur="1" fill="hold">
                                          <p:stCondLst>
                                            <p:cond delay="499"/>
                                          </p:stCondLst>
                                        </p:cTn>
                                        <p:tgtEl>
                                          <p:spTgt spid="35842">
                                            <p:txEl>
                                              <p:pRg st="1" end="1"/>
                                            </p:txEl>
                                          </p:spTgt>
                                        </p:tgtEl>
                                        <p:attrNameLst>
                                          <p:attrName>style.visibility</p:attrName>
                                        </p:attrNameLst>
                                      </p:cBhvr>
                                      <p:to>
                                        <p:strVal val="visible"/>
                                      </p:to>
                                    </p:set>
                                  </p:childTnLst>
                                </p:cTn>
                              </p:par>
                            </p:childTnLst>
                          </p:cTn>
                        </p:par>
                        <p:par>
                          <p:cTn id="10" fill="hold">
                            <p:stCondLst>
                              <p:cond delay="13000"/>
                            </p:stCondLst>
                            <p:childTnLst>
                              <p:par>
                                <p:cTn id="11" presetID="1" presetClass="entr" presetSubtype="0" fill="hold" grpId="0" nodeType="afterEffect">
                                  <p:stCondLst>
                                    <p:cond delay="2000"/>
                                  </p:stCondLst>
                                  <p:childTnLst>
                                    <p:set>
                                      <p:cBhvr>
                                        <p:cTn id="12" dur="1" fill="hold">
                                          <p:stCondLst>
                                            <p:cond delay="499"/>
                                          </p:stCondLst>
                                        </p:cTn>
                                        <p:tgtEl>
                                          <p:spTgt spid="35842">
                                            <p:txEl>
                                              <p:pRg st="2" end="2"/>
                                            </p:txEl>
                                          </p:spTgt>
                                        </p:tgtEl>
                                        <p:attrNameLst>
                                          <p:attrName>style.visibility</p:attrName>
                                        </p:attrNameLst>
                                      </p:cBhvr>
                                      <p:to>
                                        <p:strVal val="visible"/>
                                      </p:to>
                                    </p:set>
                                  </p:childTnLst>
                                </p:cTn>
                              </p:par>
                            </p:childTnLst>
                          </p:cTn>
                        </p:par>
                        <p:par>
                          <p:cTn id="13" fill="hold">
                            <p:stCondLst>
                              <p:cond delay="15500"/>
                            </p:stCondLst>
                            <p:childTnLst>
                              <p:par>
                                <p:cTn id="14" presetID="1" presetClass="entr" presetSubtype="0" fill="hold" grpId="0" nodeType="afterEffect">
                                  <p:stCondLst>
                                    <p:cond delay="2000"/>
                                  </p:stCondLst>
                                  <p:childTnLst>
                                    <p:set>
                                      <p:cBhvr>
                                        <p:cTn id="15" dur="1" fill="hold">
                                          <p:stCondLst>
                                            <p:cond delay="499"/>
                                          </p:stCondLst>
                                        </p:cTn>
                                        <p:tgtEl>
                                          <p:spTgt spid="35842">
                                            <p:txEl>
                                              <p:pRg st="3" end="3"/>
                                            </p:txEl>
                                          </p:spTgt>
                                        </p:tgtEl>
                                        <p:attrNameLst>
                                          <p:attrName>style.visibility</p:attrName>
                                        </p:attrNameLst>
                                      </p:cBhvr>
                                      <p:to>
                                        <p:strVal val="visible"/>
                                      </p:to>
                                    </p:set>
                                  </p:childTnLst>
                                </p:cTn>
                              </p:par>
                              <p:par>
                                <p:cTn id="16" presetID="1" presetClass="entr" presetSubtype="0" fill="hold" nodeType="withEffect">
                                  <p:stCondLst>
                                    <p:cond delay="1000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5"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eeringAsLocalOptimization.png" descr="/Applications/MAMP/htdocs/peering/img/PeeringAsLocalOptimization.png"/>
          <p:cNvPicPr>
            <a:picLocks noChangeAspect="1"/>
          </p:cNvPicPr>
          <p:nvPr/>
        </p:nvPicPr>
        <p:blipFill>
          <a:blip r:embed="rId3" r:link="rId4"/>
          <a:srcRect l="-21574" r="-21574"/>
          <a:stretch>
            <a:fillRect/>
          </a:stretch>
        </p:blipFill>
        <p:spPr bwMode="auto">
          <a:xfrm>
            <a:off x="2590800" y="1981200"/>
            <a:ext cx="7772400" cy="4114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So Why Peer?</a:t>
            </a:r>
            <a:endParaRPr lang="en-US" dirty="0"/>
          </a:p>
        </p:txBody>
      </p:sp>
      <p:sp>
        <p:nvSpPr>
          <p:cNvPr id="3" name="Content Placeholder 2"/>
          <p:cNvSpPr>
            <a:spLocks noGrp="1"/>
          </p:cNvSpPr>
          <p:nvPr>
            <p:ph idx="1"/>
          </p:nvPr>
        </p:nvSpPr>
        <p:spPr>
          <a:xfrm>
            <a:off x="0" y="1981200"/>
            <a:ext cx="4343400" cy="4114800"/>
          </a:xfrm>
        </p:spPr>
        <p:txBody>
          <a:bodyPr/>
          <a:lstStyle/>
          <a:p>
            <a:pPr>
              <a:buNone/>
            </a:pPr>
            <a:r>
              <a:rPr lang="en-US" dirty="0" smtClean="0"/>
              <a:t>Bypass metered transit</a:t>
            </a:r>
          </a:p>
          <a:p>
            <a:r>
              <a:rPr lang="en-US" dirty="0" smtClean="0"/>
              <a:t>#1 Lower Transit Costs.</a:t>
            </a:r>
          </a:p>
          <a:p>
            <a:r>
              <a:rPr lang="en-US" dirty="0" smtClean="0"/>
              <a:t>#2 Lower Latency.</a:t>
            </a:r>
          </a:p>
          <a:p>
            <a:r>
              <a:rPr lang="en-US" dirty="0" smtClean="0"/>
              <a:t>#3 Usage-based traffic billing.</a:t>
            </a:r>
          </a:p>
          <a:p>
            <a:r>
              <a:rPr lang="en-US" dirty="0" smtClean="0"/>
              <a:t>4) Marketing Benefits </a:t>
            </a:r>
          </a:p>
        </p:txBody>
      </p:sp>
      <p:sp>
        <p:nvSpPr>
          <p:cNvPr id="5" name="TextBox 4"/>
          <p:cNvSpPr txBox="1"/>
          <p:nvPr/>
        </p:nvSpPr>
        <p:spPr>
          <a:xfrm>
            <a:off x="0" y="6396335"/>
            <a:ext cx="7927170" cy="400110"/>
          </a:xfrm>
          <a:prstGeom prst="rect">
            <a:avLst/>
          </a:prstGeom>
          <a:noFill/>
        </p:spPr>
        <p:txBody>
          <a:bodyPr wrap="none" rtlCol="0">
            <a:spAutoFit/>
          </a:bodyPr>
          <a:lstStyle/>
          <a:p>
            <a:r>
              <a:rPr lang="en-US" sz="2000" dirty="0" smtClean="0"/>
              <a:t>Source: </a:t>
            </a:r>
            <a:r>
              <a:rPr lang="en-US" sz="2000" dirty="0" err="1" smtClean="0"/>
              <a:t>http://drpeering.net/white-papers/Peering-Motivations-to-Peer.html</a:t>
            </a:r>
            <a:endParaRPr lang="en-US" sz="2000" dirty="0"/>
          </a:p>
        </p:txBody>
      </p:sp>
      <p:sp>
        <p:nvSpPr>
          <p:cNvPr id="6" name="TextBox 5"/>
          <p:cNvSpPr txBox="1"/>
          <p:nvPr/>
        </p:nvSpPr>
        <p:spPr>
          <a:xfrm>
            <a:off x="228600" y="304800"/>
            <a:ext cx="2783635" cy="461665"/>
          </a:xfrm>
          <a:prstGeom prst="rect">
            <a:avLst/>
          </a:prstGeom>
          <a:noFill/>
        </p:spPr>
        <p:txBody>
          <a:bodyPr wrap="none" rtlCol="0">
            <a:spAutoFit/>
          </a:bodyPr>
          <a:lstStyle/>
          <a:p>
            <a:r>
              <a:rPr lang="en-US" dirty="0" smtClean="0"/>
              <a:t>100 ISPs surveyed…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0"/>
            <a:ext cx="8458200" cy="1143000"/>
          </a:xfrm>
        </p:spPr>
        <p:txBody>
          <a:bodyPr/>
          <a:lstStyle/>
          <a:p>
            <a:r>
              <a:rPr lang="en-US" dirty="0" smtClean="0">
                <a:solidFill>
                  <a:schemeClr val="tx1"/>
                </a:solidFill>
              </a:rPr>
              <a:t>Definition </a:t>
            </a:r>
            <a:r>
              <a:rPr lang="en-US" dirty="0">
                <a:solidFill>
                  <a:schemeClr val="tx1"/>
                </a:solidFill>
              </a:rPr>
              <a:t>of</a:t>
            </a:r>
            <a:r>
              <a:rPr lang="en-US" dirty="0" smtClean="0">
                <a:solidFill>
                  <a:schemeClr val="tx1"/>
                </a:solidFill>
              </a:rPr>
              <a:t> Internet Peering</a:t>
            </a:r>
            <a:endParaRPr lang="en-US" dirty="0">
              <a:solidFill>
                <a:schemeClr val="tx1"/>
              </a:solidFill>
            </a:endParaRPr>
          </a:p>
        </p:txBody>
      </p:sp>
      <p:sp>
        <p:nvSpPr>
          <p:cNvPr id="71683" name="Rectangle 3"/>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prstTxWarp prst="textNoShape">
              <a:avLst/>
            </a:prstTxWarp>
          </a:bodyPr>
          <a:lstStyle/>
          <a:p>
            <a:pPr algn="ctr"/>
            <a:endParaRPr lang="en-US" sz="4400"/>
          </a:p>
        </p:txBody>
      </p:sp>
      <p:sp>
        <p:nvSpPr>
          <p:cNvPr id="71684" name="Rectangle 4"/>
          <p:cNvSpPr>
            <a:spLocks noChangeArrowheads="1"/>
          </p:cNvSpPr>
          <p:nvPr/>
        </p:nvSpPr>
        <p:spPr bwMode="auto">
          <a:xfrm>
            <a:off x="0" y="838200"/>
            <a:ext cx="9144000" cy="434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endParaRPr lang="en-US" sz="3200"/>
          </a:p>
        </p:txBody>
      </p:sp>
      <p:sp>
        <p:nvSpPr>
          <p:cNvPr id="71686" name="Text Box 6"/>
          <p:cNvSpPr txBox="1">
            <a:spLocks noChangeArrowheads="1"/>
          </p:cNvSpPr>
          <p:nvPr/>
        </p:nvSpPr>
        <p:spPr bwMode="auto">
          <a:xfrm>
            <a:off x="152400" y="990600"/>
            <a:ext cx="9102725" cy="822325"/>
          </a:xfrm>
          <a:prstGeom prst="rect">
            <a:avLst/>
          </a:prstGeom>
          <a:noFill/>
          <a:ln w="9525">
            <a:noFill/>
            <a:miter lim="800000"/>
            <a:headEnd/>
            <a:tailEnd/>
          </a:ln>
          <a:effectLst/>
        </p:spPr>
        <p:txBody>
          <a:bodyPr wrap="none">
            <a:prstTxWarp prst="textNoShape">
              <a:avLst/>
            </a:prstTxWarp>
            <a:spAutoFit/>
          </a:bodyPr>
          <a:lstStyle/>
          <a:p>
            <a:pPr eaLnBrk="0" hangingPunct="0"/>
            <a:r>
              <a:rPr lang="en-US" b="1" u="sng" dirty="0"/>
              <a:t>Def:</a:t>
            </a:r>
            <a:r>
              <a:rPr lang="en-US" b="1" dirty="0"/>
              <a:t> </a:t>
            </a:r>
            <a:r>
              <a:rPr lang="en-US" b="1" i="1" dirty="0"/>
              <a:t>Peering</a:t>
            </a:r>
            <a:r>
              <a:rPr lang="en-US" b="1" dirty="0"/>
              <a:t> is the business relationship whereby ISPs </a:t>
            </a:r>
          </a:p>
          <a:p>
            <a:pPr eaLnBrk="0" hangingPunct="0"/>
            <a:r>
              <a:rPr lang="en-US" b="1" dirty="0"/>
              <a:t>reciprocally announce </a:t>
            </a:r>
            <a:r>
              <a:rPr lang="en-US" b="1" dirty="0" err="1"/>
              <a:t>reachability</a:t>
            </a:r>
            <a:r>
              <a:rPr lang="en-US" b="1" dirty="0"/>
              <a:t> to each others’ transit customers.</a:t>
            </a:r>
          </a:p>
        </p:txBody>
      </p:sp>
      <p:pic>
        <p:nvPicPr>
          <p:cNvPr id="106" name="PeeringDiagram.png" descr="/Applications/MAMP/htdocs/peering/img/PeeringDiagram.png"/>
          <p:cNvPicPr>
            <a:picLocks noChangeAspect="1"/>
          </p:cNvPicPr>
          <p:nvPr/>
        </p:nvPicPr>
        <p:blipFill>
          <a:blip r:embed="rId3" r:link="rId4"/>
          <a:stretch>
            <a:fillRect/>
          </a:stretch>
        </p:blipFill>
        <p:spPr>
          <a:xfrm>
            <a:off x="685800" y="1905000"/>
            <a:ext cx="7908067" cy="4419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4827</TotalTime>
  <Words>5974</Words>
  <Application>Microsoft Macintosh PowerPoint</Application>
  <PresentationFormat>On-screen Show (4:3)</PresentationFormat>
  <Paragraphs>801</Paragraphs>
  <Slides>31</Slides>
  <Notes>22</Notes>
  <HiddenSlides>0</HiddenSlides>
  <MMClips>2</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Worksheet</vt:lpstr>
      <vt:lpstr>Peering vs Transit Economics : The Peering Simulation Game</vt:lpstr>
      <vt:lpstr>Background</vt:lpstr>
      <vt:lpstr>DrPeering.net Peering Resources</vt:lpstr>
      <vt:lpstr>Internet Peering Lexicon</vt:lpstr>
      <vt:lpstr>Slide 5</vt:lpstr>
      <vt:lpstr>Billing Internet Transit: 95th Percentile</vt:lpstr>
      <vt:lpstr>U.S. Internet Transit Pricing</vt:lpstr>
      <vt:lpstr>So Why Peer?</vt:lpstr>
      <vt:lpstr>Definition of Internet Peering</vt:lpstr>
      <vt:lpstr>Some context :  The Internet Peering Ecosystem</vt:lpstr>
      <vt:lpstr>Slide 11</vt:lpstr>
      <vt:lpstr>Slide 12</vt:lpstr>
      <vt:lpstr>Slide 13</vt:lpstr>
      <vt:lpstr>Slide 14</vt:lpstr>
      <vt:lpstr>Slide 15</vt:lpstr>
      <vt:lpstr>Quiz</vt:lpstr>
      <vt:lpstr>Slide 17</vt:lpstr>
      <vt:lpstr>The Peering Simulation Game</vt:lpstr>
      <vt:lpstr>The Players</vt:lpstr>
      <vt:lpstr>3 Helpers</vt:lpstr>
      <vt:lpstr>The Peering Game</vt:lpstr>
      <vt:lpstr>3 Rules </vt:lpstr>
      <vt:lpstr>Slide 23</vt:lpstr>
      <vt:lpstr>Slide 24</vt:lpstr>
      <vt:lpstr>Slide 25</vt:lpstr>
      <vt:lpstr>Slide 26</vt:lpstr>
      <vt:lpstr>Scoreboard after Round 1</vt:lpstr>
      <vt:lpstr>Slide 28</vt:lpstr>
      <vt:lpstr>Slide 29</vt:lpstr>
      <vt:lpstr>Let’s play!</vt:lpstr>
      <vt:lpstr>Play the Peering Simulation Game…</vt:lpstr>
    </vt:vector>
  </TitlesOfParts>
  <Company>Equinix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Peering BOF III</dc:title>
  <dc:creator>William B. Norton</dc:creator>
  <cp:lastModifiedBy>wbn</cp:lastModifiedBy>
  <cp:revision>91</cp:revision>
  <dcterms:created xsi:type="dcterms:W3CDTF">2010-08-13T01:16:48Z</dcterms:created>
  <dcterms:modified xsi:type="dcterms:W3CDTF">2010-08-13T03:47:06Z</dcterms:modified>
</cp:coreProperties>
</file>